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BE3041-29FE-47EB-BE0E-972F497A2C72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B6C69D-2D82-47D3-9D49-698587017A9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465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7651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CA9EA2-F3D3-4EB8-9488-F209D69E968F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E424-AA0C-48F8-9957-108009F23380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245E8-C468-4622-A6EC-21895D21517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F2375-3822-4ED7-93AB-85B2EC351339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6B8EF-E997-499E-813D-A21ED06F13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9539-96A6-43FE-AB0B-4E37EE367363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E8B10-FA05-4E24-9C77-996A54765D0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6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E69F67-E941-4EEC-BC17-8EC604A058DA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7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02874-F994-471C-8B2C-FDA0EF1EB8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3B9FE-8D33-4E7E-8E7D-A040CCBD68FE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4150-C673-44A7-9EF2-23298CF546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utni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A039F6-763C-4D8F-A25A-62B71079667D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9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0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A5383C-CFB0-435A-81EA-932BBB783C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4CF40-06BF-450A-8817-BD779681DED0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32529-DC29-451D-B18D-CEB4EEF010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14B684-1B37-42BB-ABF1-F0E5F84CB678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A4549A-6ABA-4D7D-98F8-AF9F0798C9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52A9-C185-47C1-8F0B-900DA7E93556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4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A3909-5E4B-4CC6-BE9C-65A801CABA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avokutni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13CE04-4E2A-4A41-ADD2-3E4FB36625BF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555446-484C-4523-B7FB-746DE072775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A9F06C-B6AA-4246-AE43-2AB2A59BCE8D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740BC-812F-4F2C-8A6A-07049618F46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DA8C4-A93C-4413-B0B7-051780622B88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BC0E9-B341-469D-B63C-A2F673938C6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Dijagram toka: Postupak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jagram toka: Postupak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BC62A4-F782-46DC-B095-5D71D4A101C1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5833CB-241A-4786-81AF-9C071038B1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312E9-6513-4C3F-808E-2062B0B6F2C9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BD29E-FB84-49B9-9701-53A19CC13E3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0914-3ADC-4529-81A9-8D3CD1CB7422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9B3E-079F-496B-A938-BBAFFAF2A3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755FB-3F3F-4B52-B5E5-2EC234A542C7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FAE7B-E24D-441E-882B-3E6F81C9DFE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623D-8349-4AAC-9850-1AC40756B445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CB1B-6484-4827-8F47-7BE06881D2E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7E78-B017-418D-A083-915E85627187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0EEB2-DAFB-460A-83C7-438F82BC293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CAE7-A87E-4323-B447-DBBFAF7B7EDE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B8BEB-DFF1-46C0-93BB-FE258EB6AC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90AA-8B5B-4CA0-8DB0-ECA5B4BF37B3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CD79-7EC8-4BB3-AB9C-56AB991079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B47EA-3AD0-44F9-B6A9-423AD5CFF102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4B1AD-494F-4D2D-8C24-226609F7AEB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5DB4-DD8B-4F2E-B5E3-7F6A26D2766F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F93A5-695F-42AA-B860-4DB72AAF13F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BED8A5-FA20-47D5-9F12-B450C83BC9AF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F5BBAE-B016-481D-A3D8-E45CF2D3E7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utni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3321" name="Rezervirano mjesto teksta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91EA294-C983-490F-88C9-241FFD635263}" type="datetimeFigureOut">
              <a:rPr lang="hr-HR"/>
              <a:pPr>
                <a:defRPr/>
              </a:pPr>
              <a:t>28.11.2013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A0DB5EA0-1D4A-4735-AC4F-8537A4A6A86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699788" y="1052736"/>
            <a:ext cx="374442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GLAGOLJICA</a:t>
            </a:r>
          </a:p>
        </p:txBody>
      </p:sp>
      <p:pic>
        <p:nvPicPr>
          <p:cNvPr id="5" name="Slika 4" descr="Uglata_glagoljic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76721">
            <a:off x="4582064" y="2784116"/>
            <a:ext cx="3981450" cy="2705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Slika 5" descr="glagoljica-obl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425170">
            <a:off x="-70391" y="2573609"/>
            <a:ext cx="3713792" cy="12981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mtClean="0">
                <a:solidFill>
                  <a:srgbClr val="00B0F0"/>
                </a:solidFill>
              </a:rPr>
              <a:t>Izradili…</a:t>
            </a:r>
          </a:p>
        </p:txBody>
      </p:sp>
      <p:sp>
        <p:nvSpPr>
          <p:cNvPr id="36866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Yves Oblak-Zanki i Mark Trivanović</a:t>
            </a:r>
          </a:p>
          <a:p>
            <a:r>
              <a:rPr lang="hr-HR" smtClean="0"/>
              <a:t>Izvori: </a:t>
            </a:r>
            <a:r>
              <a:rPr lang="hr-HR" sz="1600" smtClean="0"/>
              <a:t>http://hr.wikipedia.org/wiki/Glagoljica, http://hr.wikipedia.org/wiki/Ba%C5%A1%C4%8Danska_plo%C4%8Da, http://hr.wikipedia.org/wiki/Aleja_glagolja%C5%A1a.</a:t>
            </a:r>
          </a:p>
          <a:p>
            <a:r>
              <a:rPr lang="hr-HR" sz="1600" smtClean="0"/>
              <a:t>Udžbenik iz Povijesti.</a:t>
            </a:r>
          </a:p>
          <a:p>
            <a:endParaRPr lang="hr-HR" sz="1600" smtClean="0"/>
          </a:p>
          <a:p>
            <a:r>
              <a:rPr lang="hr-HR" smtClean="0"/>
              <a:t>21.11.2013</a:t>
            </a:r>
          </a:p>
          <a:p>
            <a:r>
              <a:rPr lang="hr-HR" smtClean="0"/>
              <a:t>Pula, Hrvatska    </a:t>
            </a:r>
          </a:p>
          <a:p>
            <a:r>
              <a:rPr lang="hr-HR" smtClean="0"/>
              <a:t>                       </a:t>
            </a:r>
            <a:r>
              <a:rPr lang="hr-HR" sz="2800" smtClean="0"/>
              <a:t>                                                                                             </a:t>
            </a:r>
            <a:r>
              <a:rPr lang="hr-HR" sz="2800" smtClean="0">
                <a:solidFill>
                  <a:srgbClr val="FF33CC"/>
                </a:solidFill>
              </a:rPr>
              <a:t>Adios muchachos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rgbClr val="00B0F0"/>
                </a:solidFill>
              </a:rPr>
              <a:t>Kako je nastala glagoljica…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28674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smtClean="0"/>
              <a:t>Glagoljica</a:t>
            </a:r>
            <a:r>
              <a:rPr lang="hr-HR" sz="2400" smtClean="0"/>
              <a:t> je staroslavensko pismo nastalo sredinom 9. stoljeća koje se u hrvatskim krajevima zadržalo sve do 19. stoljeća.</a:t>
            </a:r>
          </a:p>
          <a:p>
            <a:endParaRPr lang="hr-HR" sz="2400" smtClean="0"/>
          </a:p>
          <a:p>
            <a:r>
              <a:rPr lang="hr-HR" sz="2400" smtClean="0"/>
              <a:t>Autori ovog pisma su Ćiril i Metod, bizantski redovnici iz Soluna.</a:t>
            </a:r>
          </a:p>
          <a:p>
            <a:endParaRPr lang="hr-HR" sz="2400" smtClean="0"/>
          </a:p>
          <a:p>
            <a:r>
              <a:rPr lang="vi-VN" sz="2400" smtClean="0"/>
              <a:t>Ćiril</a:t>
            </a:r>
            <a:r>
              <a:rPr lang="hr-HR" sz="2400" smtClean="0">
                <a:latin typeface="Tahoma" pitchFamily="34" charset="0"/>
              </a:rPr>
              <a:t>,</a:t>
            </a:r>
            <a:r>
              <a:rPr lang="vi-VN" sz="2400" smtClean="0"/>
              <a:t> na osnovi jezika makedonskih Slavena iz okolice</a:t>
            </a:r>
            <a:r>
              <a:rPr lang="vi-VN" sz="2000" smtClean="0"/>
              <a:t> </a:t>
            </a:r>
            <a:r>
              <a:rPr lang="vi-VN" sz="2400" smtClean="0"/>
              <a:t>Soluna</a:t>
            </a:r>
            <a:r>
              <a:rPr lang="hr-HR" sz="2400" smtClean="0">
                <a:latin typeface="Tahoma" pitchFamily="34" charset="0"/>
              </a:rPr>
              <a:t>,</a:t>
            </a:r>
            <a:r>
              <a:rPr lang="vi-VN" sz="2400" smtClean="0"/>
              <a:t> sastavio je prilagođeno pismo i prevodio crkvene knjige.</a:t>
            </a:r>
            <a:endParaRPr lang="hr-HR" sz="2400" smtClean="0"/>
          </a:p>
          <a:p>
            <a:endParaRPr lang="hr-HR" sz="2000" smtClean="0"/>
          </a:p>
        </p:txBody>
      </p:sp>
      <p:pic>
        <p:nvPicPr>
          <p:cNvPr id="4" name="Slika 3" descr="449px-Cyril_Methodius25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27400">
            <a:off x="6864493" y="2540943"/>
            <a:ext cx="2268852" cy="1665024"/>
          </a:xfrm>
          <a:prstGeom prst="snip2DiagRect">
            <a:avLst>
              <a:gd name="adj1" fmla="val 14259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>
                <a:solidFill>
                  <a:srgbClr val="00B0F0"/>
                </a:solidFill>
              </a:rPr>
              <a:t>Važnost glagoljice u to doba…</a:t>
            </a:r>
            <a:endParaRPr lang="hr-HR" sz="4000" dirty="0">
              <a:solidFill>
                <a:srgbClr val="00B0F0"/>
              </a:solidFill>
            </a:endParaRPr>
          </a:p>
        </p:txBody>
      </p:sp>
      <p:sp>
        <p:nvSpPr>
          <p:cNvPr id="29698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Ljudi su počeli gubiti vjeru u </a:t>
            </a:r>
            <a:r>
              <a:rPr lang="hr-HR" sz="2400" dirty="0" smtClean="0"/>
              <a:t>boga </a:t>
            </a:r>
            <a:r>
              <a:rPr lang="hr-HR" sz="2400" dirty="0" smtClean="0"/>
              <a:t>jer nisu razumjeli jezik Crkve, a to je bio latinski. </a:t>
            </a:r>
          </a:p>
          <a:p>
            <a:pPr>
              <a:buFont typeface="Wingdings 2" pitchFamily="18" charset="2"/>
              <a:buNone/>
            </a:pPr>
            <a:r>
              <a:rPr lang="hr-HR" dirty="0" smtClean="0"/>
              <a:t> </a:t>
            </a:r>
          </a:p>
          <a:p>
            <a:r>
              <a:rPr lang="hr-HR" sz="2400" dirty="0" smtClean="0"/>
              <a:t>Iz tog razloga Bizant je poslao svoja dva učenjaka iz Soluna da prevedu te zapise.</a:t>
            </a:r>
          </a:p>
          <a:p>
            <a:endParaRPr lang="hr-HR" sz="2400" dirty="0" smtClean="0"/>
          </a:p>
        </p:txBody>
      </p:sp>
      <p:pic>
        <p:nvPicPr>
          <p:cNvPr id="29699" name="Slika 3" descr="thewrewk_kodex_laskaihoz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4221163"/>
            <a:ext cx="16795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350" y="260350"/>
            <a:ext cx="7497763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>
                <a:solidFill>
                  <a:srgbClr val="00B0F0"/>
                </a:solidFill>
              </a:rPr>
              <a:t>Vrste glagoljice…</a:t>
            </a:r>
            <a:endParaRPr lang="hr-HR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2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600" dirty="0" smtClean="0"/>
              <a:t>Poznato je da postoje dva tipa glagoljice – </a:t>
            </a:r>
            <a:r>
              <a:rPr lang="hr-HR" sz="2600" b="1" dirty="0" smtClean="0"/>
              <a:t>obla</a:t>
            </a:r>
            <a:r>
              <a:rPr lang="hr-HR" sz="2600" dirty="0" smtClean="0"/>
              <a:t> i </a:t>
            </a:r>
            <a:r>
              <a:rPr lang="hr-HR" sz="2600" b="1" dirty="0" smtClean="0"/>
              <a:t>uglata</a:t>
            </a:r>
            <a:r>
              <a:rPr lang="hr-HR" sz="2600" dirty="0" smtClean="0"/>
              <a:t>. Oblu glagoljicu poznavao je sav slavenski svijet, uglatu samo Hrvati jer nastaje u 13. st., a u već u 12. glagoljica ustupa mjesto </a:t>
            </a:r>
            <a:r>
              <a:rPr lang="hr-HR" sz="2600" dirty="0" smtClean="0"/>
              <a:t>ćirilici</a:t>
            </a:r>
            <a:r>
              <a:rPr lang="hr-HR" sz="2600" dirty="0" smtClean="0"/>
              <a:t>.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pl-PL" sz="2600" dirty="0" smtClean="0"/>
              <a:t>Uglata je glagoljica najčešća u primorju ,ali </a:t>
            </a:r>
            <a:r>
              <a:rPr lang="vi-VN" sz="2600" dirty="0" smtClean="0"/>
              <a:t>se nalazi i u unutrašnjosti Like i Krbave, sve do Kupe, čak do Međimurj</a:t>
            </a:r>
            <a:r>
              <a:rPr lang="hr-HR" sz="2600" dirty="0" smtClean="0"/>
              <a:t>a</a:t>
            </a:r>
            <a:r>
              <a:rPr lang="vi-VN" sz="2600" dirty="0" smtClean="0"/>
              <a:t> i slovenskih krajeva.</a:t>
            </a:r>
            <a:r>
              <a:rPr lang="pl-PL" sz="2600" dirty="0" smtClean="0"/>
              <a:t> </a:t>
            </a:r>
          </a:p>
          <a:p>
            <a:pPr>
              <a:buFont typeface="Wingdings 2" pitchFamily="18" charset="2"/>
              <a:buNone/>
            </a:pPr>
            <a:endParaRPr lang="pl-PL" sz="2400" dirty="0" smtClean="0"/>
          </a:p>
        </p:txBody>
      </p:sp>
    </p:spTree>
  </p:cSld>
  <p:clrMapOvr>
    <a:masterClrMapping/>
  </p:clrMapOvr>
  <p:transition>
    <p:pull dir="l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>
                <a:solidFill>
                  <a:srgbClr val="00B0F0"/>
                </a:solidFill>
              </a:rPr>
              <a:t>Prvi zapisi…</a:t>
            </a:r>
            <a:endParaRPr lang="hr-HR" sz="4000" dirty="0">
              <a:solidFill>
                <a:srgbClr val="00B0F0"/>
              </a:solidFill>
            </a:endParaRPr>
          </a:p>
        </p:txBody>
      </p:sp>
      <p:sp>
        <p:nvSpPr>
          <p:cNvPr id="31746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smtClean="0"/>
              <a:t>Važni glagoljski spomenici pravnog karaktera su  Vinodolski zakonik iz 1288. godine, te Istarski razvod s prijelaza 13. na 14. stoljeće.</a:t>
            </a:r>
          </a:p>
          <a:p>
            <a:endParaRPr lang="hr-HR" sz="2400" smtClean="0"/>
          </a:p>
          <a:p>
            <a:r>
              <a:rPr lang="hr-HR" sz="2400" smtClean="0"/>
              <a:t>Prva knjiga tiskana na glagoljici je </a:t>
            </a:r>
            <a:r>
              <a:rPr lang="hr-HR" sz="2800" b="1" smtClean="0"/>
              <a:t>Misal po zakonu rimskoga dvora. </a:t>
            </a:r>
          </a:p>
        </p:txBody>
      </p:sp>
      <p:sp>
        <p:nvSpPr>
          <p:cNvPr id="31747" name="Pravokutnik 3"/>
          <p:cNvSpPr>
            <a:spLocks noChangeArrowheads="1"/>
          </p:cNvSpPr>
          <p:nvPr/>
        </p:nvSpPr>
        <p:spPr bwMode="auto">
          <a:xfrm>
            <a:off x="9239250" y="2979738"/>
            <a:ext cx="66198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i="1" u="sng">
                <a:solidFill>
                  <a:srgbClr val="000000"/>
                </a:solidFill>
                <a:latin typeface="Gill Sans MT" pitchFamily="34" charset="-18"/>
              </a:rPr>
              <a:t>Misal po zakonu rimskoga dvora</a:t>
            </a:r>
            <a:endParaRPr lang="hr-HR">
              <a:latin typeface="Gill Sans MT" pitchFamily="34" charset="-18"/>
            </a:endParaRPr>
          </a:p>
        </p:txBody>
      </p:sp>
      <p:pic>
        <p:nvPicPr>
          <p:cNvPr id="5" name="Slika 4" descr="484px-Istarski_razvod_132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221088"/>
            <a:ext cx="3486140" cy="2204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ll dir="l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>
                <a:solidFill>
                  <a:srgbClr val="00B0F0"/>
                </a:solidFill>
              </a:rPr>
              <a:t>Aleja glagoljaša…</a:t>
            </a:r>
            <a:endParaRPr lang="hr-HR" sz="4000" dirty="0">
              <a:solidFill>
                <a:srgbClr val="00B0F0"/>
              </a:solidFill>
            </a:endParaRPr>
          </a:p>
        </p:txBody>
      </p:sp>
      <p:sp>
        <p:nvSpPr>
          <p:cNvPr id="32770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800" b="1" smtClean="0"/>
              <a:t>Aleja glagoljaša</a:t>
            </a:r>
            <a:r>
              <a:rPr lang="vi-VN" sz="2400" smtClean="0"/>
              <a:t> je turistička i kulturna znamenitost u sjevernoj Istri.</a:t>
            </a:r>
            <a:endParaRPr lang="hr-HR" sz="2400" smtClean="0"/>
          </a:p>
          <a:p>
            <a:pPr>
              <a:buFont typeface="Wingdings 2" pitchFamily="18" charset="2"/>
              <a:buNone/>
            </a:pPr>
            <a:endParaRPr lang="hr-HR" smtClean="0"/>
          </a:p>
          <a:p>
            <a:r>
              <a:rPr lang="vi-VN" smtClean="0"/>
              <a:t> </a:t>
            </a:r>
            <a:r>
              <a:rPr lang="vi-VN" sz="2400" smtClean="0"/>
              <a:t>Čini je </a:t>
            </a:r>
            <a:r>
              <a:rPr lang="hr-HR" sz="2400" smtClean="0">
                <a:latin typeface="Tahoma" pitchFamily="34" charset="0"/>
              </a:rPr>
              <a:t>niz</a:t>
            </a:r>
            <a:r>
              <a:rPr lang="vi-VN" sz="2400" smtClean="0"/>
              <a:t> od 11 spomenika postavljenih između istarskih gradića Roča i Huma, a u čast prvom slavenskom pismu </a:t>
            </a:r>
            <a:r>
              <a:rPr lang="hr-HR" sz="2400" smtClean="0">
                <a:latin typeface="Tahoma" pitchFamily="34" charset="0"/>
              </a:rPr>
              <a:t>:</a:t>
            </a:r>
            <a:r>
              <a:rPr lang="hr-HR" sz="2400" smtClean="0"/>
              <a:t>glagoljici.</a:t>
            </a:r>
          </a:p>
          <a:p>
            <a:endParaRPr lang="hr-HR" sz="2400" smtClean="0"/>
          </a:p>
        </p:txBody>
      </p:sp>
      <p:pic>
        <p:nvPicPr>
          <p:cNvPr id="4" name="Slika 3" descr="450px-Glago_Sign_2006-08-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11060">
            <a:off x="2620001" y="4451829"/>
            <a:ext cx="1785044" cy="20365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800px-Glago_Table_2006-08-2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60303">
            <a:off x="5315529" y="4536923"/>
            <a:ext cx="3672408" cy="19888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>
                <a:solidFill>
                  <a:srgbClr val="00B0F0"/>
                </a:solidFill>
              </a:rPr>
              <a:t>Spomenici…</a:t>
            </a:r>
            <a:endParaRPr lang="hr-HR" sz="4000" dirty="0">
              <a:solidFill>
                <a:srgbClr val="00B0F0"/>
              </a:solidFill>
            </a:endParaRPr>
          </a:p>
        </p:txBody>
      </p:sp>
      <p:sp>
        <p:nvSpPr>
          <p:cNvPr id="33794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Najpoznatiji spomenik glagoljice je </a:t>
            </a:r>
            <a:r>
              <a:rPr lang="hr-HR" sz="2400" dirty="0" smtClean="0"/>
              <a:t>Baščanska </a:t>
            </a:r>
            <a:r>
              <a:rPr lang="hr-HR" sz="2400" dirty="0" smtClean="0"/>
              <a:t>ploča nađena na otoku Krku u mjestu Baška prema kojemu je dobila i ime.</a:t>
            </a:r>
          </a:p>
          <a:p>
            <a:endParaRPr lang="hr-HR" sz="2400" dirty="0" smtClean="0"/>
          </a:p>
          <a:p>
            <a:r>
              <a:rPr lang="hr-HR" sz="2400" dirty="0" smtClean="0"/>
              <a:t>Spomenikom je dokumentirano darovanje zemlje kralja Zvonimira lokalnom benediktinskom samostanu.</a:t>
            </a:r>
          </a:p>
          <a:p>
            <a:endParaRPr lang="hr-HR" sz="2400" dirty="0" smtClean="0"/>
          </a:p>
          <a:p>
            <a:r>
              <a:rPr lang="hr-HR" sz="2400" dirty="0" smtClean="0"/>
              <a:t>Napravljen je i spomenik glagoljici.</a:t>
            </a:r>
          </a:p>
        </p:txBody>
      </p:sp>
      <p:pic>
        <p:nvPicPr>
          <p:cNvPr id="33795" name="Slika 3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5373688"/>
            <a:ext cx="23526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Slika 4" descr="449px-Glagoljica_spomenik_bask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900" y="4221163"/>
            <a:ext cx="20002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err="1" smtClean="0">
                <a:solidFill>
                  <a:srgbClr val="00B0F0"/>
                </a:solidFill>
              </a:rPr>
              <a:t>Pitanjca</a:t>
            </a:r>
            <a:r>
              <a:rPr lang="hr-HR" sz="4000" dirty="0" smtClean="0">
                <a:solidFill>
                  <a:srgbClr val="00B0F0"/>
                </a:solidFill>
              </a:rPr>
              <a:t>…</a:t>
            </a:r>
            <a:endParaRPr lang="hr-HR" sz="4000" dirty="0">
              <a:solidFill>
                <a:srgbClr val="00B0F0"/>
              </a:solidFill>
            </a:endParaRPr>
          </a:p>
        </p:txBody>
      </p:sp>
      <p:sp>
        <p:nvSpPr>
          <p:cNvPr id="34818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5313" indent="-514350">
              <a:buFont typeface="Wingdings 2" pitchFamily="18" charset="2"/>
              <a:buAutoNum type="arabicPeriod"/>
            </a:pPr>
            <a:r>
              <a:rPr lang="hr-HR" smtClean="0"/>
              <a:t>Kada je nastala glagoljica?</a:t>
            </a:r>
          </a:p>
          <a:p>
            <a:pPr marL="595313" indent="-514350">
              <a:buFont typeface="Wingdings 2" pitchFamily="18" charset="2"/>
              <a:buAutoNum type="arabicPeriod"/>
            </a:pPr>
            <a:endParaRPr lang="hr-HR" sz="1400" smtClean="0"/>
          </a:p>
          <a:p>
            <a:pPr marL="595313" indent="-514350">
              <a:buFont typeface="Wingdings 2" pitchFamily="18" charset="2"/>
              <a:buAutoNum type="arabicPeriod"/>
            </a:pPr>
            <a:r>
              <a:rPr lang="hr-HR" smtClean="0"/>
              <a:t>Tko su autori glagoljice?</a:t>
            </a:r>
          </a:p>
          <a:p>
            <a:pPr marL="595313" indent="-514350">
              <a:buFont typeface="Wingdings 2" pitchFamily="18" charset="2"/>
              <a:buAutoNum type="arabicPeriod"/>
            </a:pPr>
            <a:endParaRPr lang="hr-HR" sz="1400" smtClean="0"/>
          </a:p>
          <a:p>
            <a:pPr marL="595313" indent="-514350">
              <a:buFont typeface="Wingdings 2" pitchFamily="18" charset="2"/>
              <a:buAutoNum type="arabicPeriod"/>
            </a:pPr>
            <a:r>
              <a:rPr lang="hr-HR" smtClean="0"/>
              <a:t>Koje dvije vrste glagoljice postoje?</a:t>
            </a:r>
          </a:p>
          <a:p>
            <a:pPr marL="595313" indent="-514350">
              <a:buFont typeface="Wingdings 2" pitchFamily="18" charset="2"/>
              <a:buAutoNum type="arabicPeriod"/>
            </a:pPr>
            <a:endParaRPr lang="hr-HR" sz="1400" smtClean="0"/>
          </a:p>
          <a:p>
            <a:pPr marL="595313" indent="-514350">
              <a:buFont typeface="Wingdings 2" pitchFamily="18" charset="2"/>
              <a:buAutoNum type="arabicPeriod"/>
            </a:pPr>
            <a:r>
              <a:rPr lang="hr-HR" smtClean="0"/>
              <a:t>Kako se zove prva knjiga tiskana na glagoljici?</a:t>
            </a:r>
          </a:p>
          <a:p>
            <a:pPr marL="595313" indent="-514350">
              <a:buFont typeface="Wingdings 2" pitchFamily="18" charset="2"/>
              <a:buAutoNum type="arabicPeriod"/>
            </a:pPr>
            <a:endParaRPr lang="hr-HR" sz="1400" smtClean="0"/>
          </a:p>
          <a:p>
            <a:pPr marL="595313" indent="-514350">
              <a:buFont typeface="Wingdings 2" pitchFamily="18" charset="2"/>
              <a:buAutoNum type="arabicPeriod"/>
            </a:pPr>
            <a:r>
              <a:rPr lang="hr-HR" smtClean="0"/>
              <a:t>Što je to Aleja glagoljaša?   </a:t>
            </a:r>
          </a:p>
          <a:p>
            <a:pPr marL="595313" indent="-514350">
              <a:buFont typeface="Wingdings 2" pitchFamily="18" charset="2"/>
              <a:buNone/>
            </a:pPr>
            <a:endParaRPr lang="hr-HR" smtClean="0"/>
          </a:p>
          <a:p>
            <a:pPr marL="595313" indent="-514350">
              <a:buFont typeface="Wingdings 2" pitchFamily="18" charset="2"/>
              <a:buNone/>
            </a:pPr>
            <a:endParaRPr lang="hr-HR" smtClean="0"/>
          </a:p>
          <a:p>
            <a:pPr marL="595313" indent="-514350">
              <a:buFont typeface="Wingdings 2" pitchFamily="18" charset="2"/>
              <a:buNone/>
            </a:pPr>
            <a:endParaRPr lang="hr-HR" smtClean="0"/>
          </a:p>
          <a:p>
            <a:pPr marL="595313" indent="-514350">
              <a:buFont typeface="Wingdings 2" pitchFamily="18" charset="2"/>
              <a:buAutoNum type="arabicPeriod"/>
            </a:pPr>
            <a:endParaRPr lang="hr-HR" smtClean="0"/>
          </a:p>
          <a:p>
            <a:pPr marL="595313" indent="-514350">
              <a:buFont typeface="Wingdings 2" pitchFamily="18" charset="2"/>
              <a:buAutoNum type="arabicPeriod"/>
            </a:pPr>
            <a:endParaRPr lang="hr-HR" smtClean="0"/>
          </a:p>
        </p:txBody>
      </p:sp>
      <p:pic>
        <p:nvPicPr>
          <p:cNvPr id="34819" name="Slika 3" descr="images (1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3413" y="4797425"/>
            <a:ext cx="216058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4000" smtClean="0">
                <a:solidFill>
                  <a:srgbClr val="00B0F0"/>
                </a:solidFill>
              </a:rPr>
              <a:t>Razbibriga…</a:t>
            </a:r>
          </a:p>
        </p:txBody>
      </p:sp>
      <p:pic>
        <p:nvPicPr>
          <p:cNvPr id="35842" name="Rezervirano mjesto sadržaja 3" descr="000021-00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35150" y="1844675"/>
            <a:ext cx="5476875" cy="4248150"/>
          </a:xfrm>
        </p:spPr>
      </p:pic>
      <p:sp>
        <p:nvSpPr>
          <p:cNvPr id="35843" name="TekstniOkvir 4"/>
          <p:cNvSpPr txBox="1">
            <a:spLocks noChangeArrowheads="1"/>
          </p:cNvSpPr>
          <p:nvPr/>
        </p:nvSpPr>
        <p:spPr bwMode="auto">
          <a:xfrm>
            <a:off x="2555875" y="1341438"/>
            <a:ext cx="4537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alibri" pitchFamily="34" charset="0"/>
              </a:rPr>
              <a:t>Probaj napisati svoje ime na glagoljici </a:t>
            </a:r>
            <a:r>
              <a:rPr lang="hr-HR">
                <a:latin typeface="Calibri" pitchFamily="34" charset="0"/>
                <a:sym typeface="Wingdings" pitchFamily="2" charset="2"/>
              </a:rPr>
              <a:t></a:t>
            </a:r>
            <a:endParaRPr lang="hr-HR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184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tema</vt:lpstr>
      <vt:lpstr>Solsticij</vt:lpstr>
      <vt:lpstr>PowerPoint Presentation</vt:lpstr>
      <vt:lpstr>Kako je nastala glagoljica…</vt:lpstr>
      <vt:lpstr>Važnost glagoljice u to doba…</vt:lpstr>
      <vt:lpstr>Vrste glagoljice…</vt:lpstr>
      <vt:lpstr>Prvi zapisi…</vt:lpstr>
      <vt:lpstr>Aleja glagoljaša…</vt:lpstr>
      <vt:lpstr>Spomenici…</vt:lpstr>
      <vt:lpstr>Pitanjca…</vt:lpstr>
      <vt:lpstr>Razbibriga…</vt:lpstr>
      <vt:lpstr>Izradili…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Mark</dc:creator>
  <cp:lastModifiedBy>Zbornica</cp:lastModifiedBy>
  <cp:revision>17</cp:revision>
  <dcterms:created xsi:type="dcterms:W3CDTF">2013-11-21T11:49:20Z</dcterms:created>
  <dcterms:modified xsi:type="dcterms:W3CDTF">2013-11-28T07:18:28Z</dcterms:modified>
</cp:coreProperties>
</file>