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7.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8.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9.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0.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1.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2.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3.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4.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5.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6.xml" ContentType="application/vnd.openxmlformats-officedocument.drawingml.chartshapes+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drawings/drawing17.xml" ContentType="application/vnd.openxmlformats-officedocument.drawingml.chartshapes+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18.xml" ContentType="application/vnd.openxmlformats-officedocument.drawingml.chartshapes+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9.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20.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drawings/drawing21.xml" ContentType="application/vnd.openxmlformats-officedocument.drawingml.chartshapes+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2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310" r:id="rId5"/>
    <p:sldId id="313" r:id="rId6"/>
    <p:sldId id="314" r:id="rId7"/>
    <p:sldId id="281" r:id="rId8"/>
    <p:sldId id="282" r:id="rId9"/>
    <p:sldId id="315" r:id="rId10"/>
    <p:sldId id="284" r:id="rId11"/>
    <p:sldId id="285" r:id="rId12"/>
    <p:sldId id="266" r:id="rId13"/>
    <p:sldId id="286" r:id="rId14"/>
    <p:sldId id="287" r:id="rId15"/>
    <p:sldId id="267" r:id="rId16"/>
    <p:sldId id="288" r:id="rId17"/>
    <p:sldId id="289"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16" r:id="rId33"/>
    <p:sldId id="307" r:id="rId34"/>
    <p:sldId id="306" r:id="rId35"/>
    <p:sldId id="308" r:id="rId36"/>
    <p:sldId id="309" r:id="rId37"/>
    <p:sldId id="317" r:id="rId38"/>
    <p:sldId id="318" r:id="rId3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7.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8.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9.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0.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2.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3.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4.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5.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6.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chartUserShapes" Target="../drawings/drawing17.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18.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9.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20.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chartUserShapes" Target="../drawings/drawing2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2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6.3055696536522973E-2"/>
          <c:y val="2.5741649208959123E-2"/>
          <c:w val="0.92395618327027851"/>
          <c:h val="0.76776774039666851"/>
        </c:manualLayout>
      </c:layout>
      <c:barChart>
        <c:barDir val="col"/>
        <c:grouping val="clustered"/>
        <c:varyColors val="0"/>
        <c:ser>
          <c:idx val="0"/>
          <c:order val="0"/>
          <c:tx>
            <c:strRef>
              <c:f>List1!$B$1</c:f>
              <c:strCache>
                <c:ptCount val="1"/>
                <c:pt idx="0">
                  <c:v>Stupac1</c:v>
                </c:pt>
              </c:strCache>
            </c:strRef>
          </c:tx>
          <c:spPr>
            <a:solidFill>
              <a:schemeClr val="accent6"/>
            </a:solidFill>
            <a:ln>
              <a:noFill/>
            </a:ln>
            <a:effectLst/>
          </c:spPr>
          <c:invertIfNegative val="0"/>
          <c:dPt>
            <c:idx val="0"/>
            <c:invertIfNegative val="0"/>
            <c:bubble3D val="0"/>
            <c:extLst>
              <c:ext xmlns:c16="http://schemas.microsoft.com/office/drawing/2014/chart" uri="{C3380CC4-5D6E-409C-BE32-E72D297353CC}">
                <c16:uniqueId val="{00000001-F6D0-489A-A2AB-A6B1D260511D}"/>
              </c:ext>
            </c:extLst>
          </c:dPt>
          <c:dPt>
            <c:idx val="1"/>
            <c:invertIfNegative val="0"/>
            <c:bubble3D val="0"/>
            <c:extLst>
              <c:ext xmlns:c16="http://schemas.microsoft.com/office/drawing/2014/chart" uri="{C3380CC4-5D6E-409C-BE32-E72D297353CC}">
                <c16:uniqueId val="{00000002-F6D0-489A-A2AB-A6B1D260511D}"/>
              </c:ext>
            </c:extLst>
          </c:dPt>
          <c:dPt>
            <c:idx val="2"/>
            <c:invertIfNegative val="0"/>
            <c:bubble3D val="0"/>
            <c:extLst>
              <c:ext xmlns:c16="http://schemas.microsoft.com/office/drawing/2014/chart" uri="{C3380CC4-5D6E-409C-BE32-E72D297353CC}">
                <c16:uniqueId val="{00000003-F6D0-489A-A2AB-A6B1D260511D}"/>
              </c:ext>
            </c:extLst>
          </c:dPt>
          <c:dPt>
            <c:idx val="3"/>
            <c:invertIfNegative val="0"/>
            <c:bubble3D val="0"/>
            <c:extLst>
              <c:ext xmlns:c16="http://schemas.microsoft.com/office/drawing/2014/chart" uri="{C3380CC4-5D6E-409C-BE32-E72D297353CC}">
                <c16:uniqueId val="{00000004-F6D0-489A-A2AB-A6B1D260511D}"/>
              </c:ext>
            </c:extLst>
          </c:dPt>
          <c:dPt>
            <c:idx val="4"/>
            <c:invertIfNegative val="0"/>
            <c:bubble3D val="0"/>
            <c:extLst>
              <c:ext xmlns:c16="http://schemas.microsoft.com/office/drawing/2014/chart" uri="{C3380CC4-5D6E-409C-BE32-E72D297353CC}">
                <c16:uniqueId val="{00000005-F6D0-489A-A2AB-A6B1D260511D}"/>
              </c:ext>
            </c:extLst>
          </c:dPt>
          <c:dLbls>
            <c:dLbl>
              <c:idx val="0"/>
              <c:tx>
                <c:rich>
                  <a:bodyPr/>
                  <a:lstStyle/>
                  <a:p>
                    <a:fld id="{79A9FAB2-470D-4151-BD11-BD49DDA5361C}" type="VALUE">
                      <a:rPr lang="en-US"/>
                      <a:pPr/>
                      <a:t>[VRIJEDNOST]</a:t>
                    </a:fld>
                    <a:endParaRPr lang="hr-H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6D0-489A-A2AB-A6B1D260511D}"/>
                </c:ext>
              </c:extLst>
            </c:dLbl>
            <c:dLbl>
              <c:idx val="1"/>
              <c:tx>
                <c:rich>
                  <a:bodyPr/>
                  <a:lstStyle/>
                  <a:p>
                    <a:r>
                      <a:rPr lang="en-US"/>
                      <a:t> </a:t>
                    </a:r>
                    <a:fld id="{5AD19007-29E4-4F40-A335-C5327D4344A9}" type="VALUE">
                      <a:rPr lang="en-US"/>
                      <a:pPr/>
                      <a:t>[VRIJEDNOST]</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6D0-489A-A2AB-A6B1D260511D}"/>
                </c:ext>
              </c:extLst>
            </c:dLbl>
            <c:dLbl>
              <c:idx val="2"/>
              <c:tx>
                <c:rich>
                  <a:bodyPr/>
                  <a:lstStyle/>
                  <a:p>
                    <a:r>
                      <a:rPr lang="en-US"/>
                      <a:t> </a:t>
                    </a:r>
                    <a:fld id="{259CA174-24E0-44A6-8881-5A82B9840A79}" type="VALUE">
                      <a:rPr lang="en-US"/>
                      <a:pPr/>
                      <a:t>[VRIJEDNOST]</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D0-489A-A2AB-A6B1D260511D}"/>
                </c:ext>
              </c:extLst>
            </c:dLbl>
            <c:dLbl>
              <c:idx val="3"/>
              <c:tx>
                <c:rich>
                  <a:bodyPr/>
                  <a:lstStyle/>
                  <a:p>
                    <a:r>
                      <a:rPr lang="en-US"/>
                      <a:t> </a:t>
                    </a:r>
                    <a:fld id="{03FE4276-9009-4C63-81E0-61DF2A24A23E}" type="VALUE">
                      <a:rPr lang="en-US"/>
                      <a:pPr/>
                      <a:t>[VRIJEDNOST]</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6D0-489A-A2AB-A6B1D260511D}"/>
                </c:ext>
              </c:extLst>
            </c:dLbl>
            <c:dLbl>
              <c:idx val="4"/>
              <c:tx>
                <c:rich>
                  <a:bodyPr/>
                  <a:lstStyle/>
                  <a:p>
                    <a:r>
                      <a:rPr lang="en-US"/>
                      <a:t> </a:t>
                    </a:r>
                    <a:fld id="{3BE1ACB9-2B32-4ED9-BD62-E07AB59412D3}" type="VALUE">
                      <a:rPr lang="en-US"/>
                      <a:pPr/>
                      <a:t>[VRIJEDNOST]</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6D0-489A-A2AB-A6B1D260511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List1!$A$2:$A$6</c:f>
              <c:strCache>
                <c:ptCount val="5"/>
                <c:pt idx="0">
                  <c:v>Prije polaska u osnovnu školu.</c:v>
                </c:pt>
                <c:pt idx="1">
                  <c:v>U prvom razredu.</c:v>
                </c:pt>
                <c:pt idx="2">
                  <c:v>U drugom razredu</c:v>
                </c:pt>
                <c:pt idx="3">
                  <c:v>Ne sjećam se.</c:v>
                </c:pt>
                <c:pt idx="4">
                  <c:v>Ostalo</c:v>
                </c:pt>
              </c:strCache>
            </c:strRef>
          </c:cat>
          <c:val>
            <c:numRef>
              <c:f>List1!$B$2:$B$6</c:f>
              <c:numCache>
                <c:formatCode>0.00%</c:formatCode>
                <c:ptCount val="5"/>
                <c:pt idx="0">
                  <c:v>0.38700000000000001</c:v>
                </c:pt>
                <c:pt idx="1">
                  <c:v>0.437</c:v>
                </c:pt>
                <c:pt idx="2">
                  <c:v>5.6000000000000001E-2</c:v>
                </c:pt>
                <c:pt idx="3">
                  <c:v>0.107</c:v>
                </c:pt>
                <c:pt idx="4">
                  <c:v>1.2999999999999999E-2</c:v>
                </c:pt>
              </c:numCache>
            </c:numRef>
          </c:val>
          <c:extLst>
            <c:ext xmlns:c16="http://schemas.microsoft.com/office/drawing/2014/chart" uri="{C3380CC4-5D6E-409C-BE32-E72D297353CC}">
              <c16:uniqueId val="{00000000-F6D0-489A-A2AB-A6B1D260511D}"/>
            </c:ext>
          </c:extLst>
        </c:ser>
        <c:dLbls>
          <c:dLblPos val="outEnd"/>
          <c:showLegendKey val="0"/>
          <c:showVal val="1"/>
          <c:showCatName val="0"/>
          <c:showSerName val="0"/>
          <c:showPercent val="0"/>
          <c:showBubbleSize val="0"/>
        </c:dLbls>
        <c:gapWidth val="219"/>
        <c:overlap val="-27"/>
        <c:axId val="319589248"/>
        <c:axId val="542942816"/>
      </c:barChart>
      <c:catAx>
        <c:axId val="31958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Black" panose="020B0A04020102020204" pitchFamily="34" charset="0"/>
                <a:ea typeface="+mn-ea"/>
                <a:cs typeface="+mn-cs"/>
              </a:defRPr>
            </a:pPr>
            <a:endParaRPr lang="sr-Latn-RS"/>
          </a:p>
        </c:txPr>
        <c:crossAx val="542942816"/>
        <c:crosses val="autoZero"/>
        <c:auto val="1"/>
        <c:lblAlgn val="ctr"/>
        <c:lblOffset val="100"/>
        <c:noMultiLvlLbl val="0"/>
      </c:catAx>
      <c:valAx>
        <c:axId val="5429428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319589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spPr>
            <a:ln>
              <a:solidFill>
                <a:srgbClr val="187270"/>
              </a:solidFill>
            </a:ln>
          </c:spPr>
          <c:dPt>
            <c:idx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153-4BD5-BBA8-C25D713933E7}"/>
              </c:ext>
            </c:extLst>
          </c:dPt>
          <c:dPt>
            <c:idx val="1"/>
            <c:bubble3D val="0"/>
            <c:spPr>
              <a:solidFill>
                <a:schemeClr val="accent6">
                  <a:shade val="86000"/>
                </a:schemeClr>
              </a:solidFill>
              <a:ln>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153-4BD5-BBA8-C25D713933E7}"/>
              </c:ext>
            </c:extLst>
          </c:dPt>
          <c:dPt>
            <c:idx val="2"/>
            <c:bubble3D val="0"/>
            <c:spPr>
              <a:solidFill>
                <a:schemeClr val="accent6">
                  <a:tint val="86000"/>
                </a:schemeClr>
              </a:solidFill>
              <a:ln>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A153-4BD5-BBA8-C25D713933E7}"/>
              </c:ext>
            </c:extLst>
          </c:dPt>
          <c:dPt>
            <c:idx val="3"/>
            <c:bubble3D val="0"/>
            <c:spPr>
              <a:solidFill>
                <a:schemeClr val="accent6">
                  <a:tint val="58000"/>
                </a:schemeClr>
              </a:solidFill>
              <a:ln>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A153-4BD5-BBA8-C25D713933E7}"/>
              </c:ext>
            </c:extLst>
          </c:dPt>
          <c:dLbls>
            <c:dLbl>
              <c:idx val="0"/>
              <c:layout>
                <c:manualLayout>
                  <c:x val="7.3437500000000003E-2"/>
                  <c:y val="-0.16640623976339569"/>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fld id="{1E8D4609-9D26-47FF-8BD8-1C3A65E5828A}" type="CELLRANGE">
                      <a:rPr lang="en-US" baseline="0"/>
                      <a:pPr>
                        <a:defRPr sz="1800">
                          <a:solidFill>
                            <a:srgbClr val="187270"/>
                          </a:solidFill>
                          <a:latin typeface="Arial Black" panose="020B0A04020102020204" pitchFamily="34" charset="0"/>
                        </a:defRPr>
                      </a:pPr>
                      <a:t>[RASPON ĆELIJA]</a:t>
                    </a:fld>
                    <a:r>
                      <a:rPr lang="en-US" baseline="0"/>
                      <a:t>
</a:t>
                    </a:r>
                    <a:fld id="{8D8401E1-6615-4983-804F-865AA27BBBD8}" type="CATEGORYNAME">
                      <a:rPr lang="en-US" baseline="0"/>
                      <a:pPr>
                        <a:defRPr sz="1800">
                          <a:solidFill>
                            <a:srgbClr val="187270"/>
                          </a:solidFill>
                          <a:latin typeface="Arial Black" panose="020B0A04020102020204" pitchFamily="34" charset="0"/>
                        </a:defRPr>
                      </a:pPr>
                      <a:t>[NAZIV KATEGORIJE]</a:t>
                    </a:fld>
                    <a:r>
                      <a:rPr lang="en-US" baseline="0"/>
                      <a:t>
</a:t>
                    </a:r>
                    <a:fld id="{C573BD5B-6329-4C24-B230-E21A8E8F3316}" type="PERCENTAGE">
                      <a:rPr lang="en-US" baseline="0"/>
                      <a:pPr>
                        <a:defRPr sz="1800">
                          <a:solidFill>
                            <a:srgbClr val="187270"/>
                          </a:solidFill>
                          <a:latin typeface="Arial Black" panose="020B0A04020102020204" pitchFamily="34" charset="0"/>
                        </a:defRPr>
                      </a:pPr>
                      <a:t>[POSTOTAK]</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A153-4BD5-BBA8-C25D713933E7}"/>
                </c:ext>
              </c:extLst>
            </c:dLbl>
            <c:dLbl>
              <c:idx val="1"/>
              <c:layout>
                <c:manualLayout>
                  <c:x val="-5.3124999999999999E-2"/>
                  <c:y val="1.8749998846579796E-2"/>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fld id="{93034CFA-338B-4E7A-84F4-A70A4B076468}" type="CELLRANGE">
                      <a:rPr lang="en-US" baseline="0"/>
                      <a:pPr>
                        <a:defRPr sz="1800">
                          <a:solidFill>
                            <a:srgbClr val="187270"/>
                          </a:solidFill>
                          <a:latin typeface="Arial Black" panose="020B0A04020102020204" pitchFamily="34" charset="0"/>
                        </a:defRPr>
                      </a:pPr>
                      <a:t>[RASPON ĆELIJA]</a:t>
                    </a:fld>
                    <a:r>
                      <a:rPr lang="en-US" baseline="0"/>
                      <a:t>
</a:t>
                    </a:r>
                    <a:fld id="{2BE63763-F774-4D68-A789-04AC5F6722DC}" type="CATEGORYNAME">
                      <a:rPr lang="en-US" baseline="0"/>
                      <a:pPr>
                        <a:defRPr sz="1800">
                          <a:solidFill>
                            <a:srgbClr val="187270"/>
                          </a:solidFill>
                          <a:latin typeface="Arial Black" panose="020B0A04020102020204" pitchFamily="34" charset="0"/>
                        </a:defRPr>
                      </a:pPr>
                      <a:t>[NAZIV KATEGORIJE]</a:t>
                    </a:fld>
                    <a:r>
                      <a:rPr lang="en-US" baseline="0"/>
                      <a:t>
</a:t>
                    </a:r>
                    <a:fld id="{4F00EA3E-F26B-4540-B977-DEB85329D8B1}" type="PERCENTAGE">
                      <a:rPr lang="en-US" baseline="0"/>
                      <a:pPr>
                        <a:defRPr sz="1800">
                          <a:solidFill>
                            <a:srgbClr val="187270"/>
                          </a:solidFill>
                          <a:latin typeface="Arial Black" panose="020B0A04020102020204" pitchFamily="34" charset="0"/>
                        </a:defRPr>
                      </a:pPr>
                      <a:t>[POSTOTAK]</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A153-4BD5-BBA8-C25D713933E7}"/>
                </c:ext>
              </c:extLst>
            </c:dLbl>
            <c:dLbl>
              <c:idx val="2"/>
              <c:layout>
                <c:manualLayout>
                  <c:x val="-2.7336103146195497E-2"/>
                  <c:y val="0"/>
                </c:manualLayout>
              </c:layout>
              <c:tx>
                <c:rich>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fld id="{29C24C62-32B2-4CF3-B417-1D260A627010}" type="CELLRANGE">
                      <a:rPr lang="en-US" baseline="0"/>
                      <a:pPr>
                        <a:defRPr sz="1800">
                          <a:solidFill>
                            <a:srgbClr val="187270"/>
                          </a:solidFill>
                          <a:latin typeface="Arial Black" panose="020B0A04020102020204" pitchFamily="34" charset="0"/>
                        </a:defRPr>
                      </a:pPr>
                      <a:t>[RASPON ĆELIJA]</a:t>
                    </a:fld>
                    <a:r>
                      <a:rPr lang="en-US" baseline="0"/>
                      <a:t>
</a:t>
                    </a:r>
                    <a:fld id="{2885301D-456B-4D52-93F8-A741286541E0}" type="CATEGORYNAME">
                      <a:rPr lang="en-US" baseline="0"/>
                      <a:pPr>
                        <a:defRPr sz="1800">
                          <a:solidFill>
                            <a:srgbClr val="187270"/>
                          </a:solidFill>
                          <a:latin typeface="Arial Black" panose="020B0A04020102020204" pitchFamily="34" charset="0"/>
                        </a:defRPr>
                      </a:pPr>
                      <a:t>[NAZIV KATEGORIJE]</a:t>
                    </a:fld>
                    <a:r>
                      <a:rPr lang="en-US" baseline="0"/>
                      <a:t>
</a:t>
                    </a:r>
                    <a:fld id="{F9AA0AE5-C0A3-485F-B6BC-1C8B625B6DDA}" type="PERCENTAGE">
                      <a:rPr lang="en-US" baseline="0"/>
                      <a:pPr>
                        <a:defRPr sz="1800">
                          <a:solidFill>
                            <a:srgbClr val="187270"/>
                          </a:solidFill>
                          <a:latin typeface="Arial Black" panose="020B0A04020102020204" pitchFamily="34" charset="0"/>
                        </a:defRPr>
                      </a:pPr>
                      <a:t>[POSTOTAK]</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A153-4BD5-BBA8-C25D713933E7}"/>
                </c:ext>
              </c:extLst>
            </c:dLbl>
            <c:dLbl>
              <c:idx val="3"/>
              <c:tx>
                <c:rich>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hr-H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A153-4BD5-BBA8-C25D713933E7}"/>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List1!$A$2:$A$5</c:f>
              <c:strCache>
                <c:ptCount val="3"/>
                <c:pt idx="0">
                  <c:v>Od ponedjeljka do petka</c:v>
                </c:pt>
                <c:pt idx="1">
                  <c:v>Jednom do tri puta tjedno</c:v>
                </c:pt>
                <c:pt idx="2">
                  <c:v>Škola nema knjižnicu</c:v>
                </c:pt>
              </c:strCache>
            </c:strRef>
          </c:cat>
          <c:val>
            <c:numRef>
              <c:f>List1!$B$2:$B$5</c:f>
              <c:numCache>
                <c:formatCode>General</c:formatCode>
                <c:ptCount val="4"/>
                <c:pt idx="0">
                  <c:v>72.77</c:v>
                </c:pt>
                <c:pt idx="1">
                  <c:v>17.63</c:v>
                </c:pt>
                <c:pt idx="2">
                  <c:v>9.15</c:v>
                </c:pt>
              </c:numCache>
            </c:numRef>
          </c:val>
          <c:extLst>
            <c:ext xmlns:c15="http://schemas.microsoft.com/office/drawing/2012/chart" uri="{02D57815-91ED-43cb-92C2-25804820EDAC}">
              <c15:datalabelsRange>
                <c15:f>List1!$B$2:$B$4</c15:f>
                <c15:dlblRangeCache>
                  <c:ptCount val="3"/>
                  <c:pt idx="0">
                    <c:v>72,77</c:v>
                  </c:pt>
                  <c:pt idx="1">
                    <c:v>17,63</c:v>
                  </c:pt>
                  <c:pt idx="2">
                    <c:v>9,15</c:v>
                  </c:pt>
                </c15:dlblRangeCache>
              </c15:datalabelsRange>
            </c:ext>
            <c:ext xmlns:c16="http://schemas.microsoft.com/office/drawing/2014/chart" uri="{C3380CC4-5D6E-409C-BE32-E72D297353CC}">
              <c16:uniqueId val="{00000008-A153-4BD5-BBA8-C25D713933E7}"/>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8100">
      <a:noFill/>
    </a:ln>
    <a:effectLst/>
  </c:spPr>
  <c:txPr>
    <a:bodyPr/>
    <a:lstStyle/>
    <a:p>
      <a:pPr>
        <a:defRPr/>
      </a:pPr>
      <a:endParaRPr lang="sr-Latn-R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List1!$B$1</c:f>
              <c:strCache>
                <c:ptCount val="1"/>
                <c:pt idx="0">
                  <c:v>   </c:v>
                </c:pt>
              </c:strCache>
            </c:strRef>
          </c:tx>
          <c:spPr>
            <a:ln w="38100"/>
          </c:spPr>
          <c:dPt>
            <c:idx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547D-4D6E-BBF0-5B64838E7E6B}"/>
              </c:ext>
            </c:extLst>
          </c:dPt>
          <c:dPt>
            <c:idx val="1"/>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547D-4D6E-BBF0-5B64838E7E6B}"/>
              </c:ext>
            </c:extLst>
          </c:dPt>
          <c:dPt>
            <c:idx val="2"/>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547D-4D6E-BBF0-5B64838E7E6B}"/>
              </c:ext>
            </c:extLst>
          </c:dPt>
          <c:dPt>
            <c:idx val="3"/>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A-547D-4D6E-BBF0-5B64838E7E6B}"/>
              </c:ext>
            </c:extLst>
          </c:dPt>
          <c:dLbls>
            <c:dLbl>
              <c:idx val="0"/>
              <c:layout>
                <c:manualLayout>
                  <c:x val="2.5481019023403318E-2"/>
                  <c:y val="0.1171874927911236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547D-4D6E-BBF0-5B64838E7E6B}"/>
                </c:ext>
              </c:extLst>
            </c:dLbl>
            <c:dLbl>
              <c:idx val="1"/>
              <c:layout>
                <c:manualLayout>
                  <c:x val="-6.051742018058251E-2"/>
                  <c:y val="-4.6874997116451208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47D-4D6E-BBF0-5B64838E7E6B}"/>
                </c:ext>
              </c:extLst>
            </c:dLbl>
            <c:dLbl>
              <c:idx val="2"/>
              <c:layout>
                <c:manualLayout>
                  <c:x val="-2.1234182519502636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547D-4D6E-BBF0-5B64838E7E6B}"/>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1"/>
              <c:showBubbleSize val="0"/>
              <c:extLst>
                <c:ext xmlns:c16="http://schemas.microsoft.com/office/drawing/2014/chart" uri="{C3380CC4-5D6E-409C-BE32-E72D297353CC}">
                  <c16:uniqueId val="{0000000A-547D-4D6E-BBF0-5B64838E7E6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4"/>
                <c:pt idx="0">
                  <c:v>Da</c:v>
                </c:pt>
                <c:pt idx="1">
                  <c:v>Ne</c:v>
                </c:pt>
                <c:pt idx="2">
                  <c:v>Ponekad</c:v>
                </c:pt>
                <c:pt idx="3">
                  <c:v>Ostalo</c:v>
                </c:pt>
              </c:strCache>
            </c:strRef>
          </c:cat>
          <c:val>
            <c:numRef>
              <c:f>List1!$B$2:$B$5</c:f>
              <c:numCache>
                <c:formatCode>0.00</c:formatCode>
                <c:ptCount val="4"/>
                <c:pt idx="0">
                  <c:v>47.75</c:v>
                </c:pt>
                <c:pt idx="1">
                  <c:v>9.75</c:v>
                </c:pt>
                <c:pt idx="2">
                  <c:v>41.51</c:v>
                </c:pt>
                <c:pt idx="3">
                  <c:v>0.99</c:v>
                </c:pt>
              </c:numCache>
            </c:numRef>
          </c:val>
          <c:extLst>
            <c:ext xmlns:c16="http://schemas.microsoft.com/office/drawing/2014/chart" uri="{C3380CC4-5D6E-409C-BE32-E72D297353CC}">
              <c16:uniqueId val="{00000000-547D-4D6E-BBF0-5B64838E7E6B}"/>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sr-Latn-RS"/>
        </a:p>
      </c:txPr>
    </c:title>
    <c:autoTitleDeleted val="0"/>
    <c:plotArea>
      <c:layout>
        <c:manualLayout>
          <c:layoutTarget val="inner"/>
          <c:xMode val="edge"/>
          <c:yMode val="edge"/>
          <c:x val="3.0257936059785318E-2"/>
          <c:y val="0.17498911536467507"/>
          <c:w val="0.95218824180938921"/>
          <c:h val="0.70869376069861012"/>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Pt>
            <c:idx val="4"/>
            <c:invertIfNegative val="0"/>
            <c:bubble3D val="0"/>
            <c:extLst>
              <c:ext xmlns:c16="http://schemas.microsoft.com/office/drawing/2014/chart" uri="{C3380CC4-5D6E-409C-BE32-E72D297353CC}">
                <c16:uniqueId val="{00000009-1C48-44B2-8B84-B01E0995B727}"/>
              </c:ext>
            </c:extLst>
          </c:dPt>
          <c:dPt>
            <c:idx val="5"/>
            <c:invertIfNegative val="0"/>
            <c:bubble3D val="0"/>
            <c:extLst>
              <c:ext xmlns:c16="http://schemas.microsoft.com/office/drawing/2014/chart" uri="{C3380CC4-5D6E-409C-BE32-E72D297353CC}">
                <c16:uniqueId val="{0000000B-1C48-44B2-8B84-B01E0995B727}"/>
              </c:ext>
            </c:extLst>
          </c:dPt>
          <c:dPt>
            <c:idx val="6"/>
            <c:invertIfNegative val="0"/>
            <c:bubble3D val="0"/>
            <c:extLst>
              <c:ext xmlns:c16="http://schemas.microsoft.com/office/drawing/2014/chart" uri="{C3380CC4-5D6E-409C-BE32-E72D297353CC}">
                <c16:uniqueId val="{0000000D-1C48-44B2-8B84-B01E0995B727}"/>
              </c:ext>
            </c:extLst>
          </c:dPt>
          <c:dPt>
            <c:idx val="7"/>
            <c:invertIfNegative val="0"/>
            <c:bubble3D val="0"/>
            <c:extLst>
              <c:ext xmlns:c16="http://schemas.microsoft.com/office/drawing/2014/chart" uri="{C3380CC4-5D6E-409C-BE32-E72D297353CC}">
                <c16:uniqueId val="{0000000F-1C48-44B2-8B84-B01E0995B727}"/>
              </c:ext>
            </c:extLst>
          </c:dPt>
          <c:dLbls>
            <c:dLbl>
              <c:idx val="0"/>
              <c:layout>
                <c:manualLayout>
                  <c:x val="0"/>
                  <c:y val="-1.4043256129139882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FEB4ECC4-6750-40D3-8475-1F0ED9935CFE}"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8.058254479734293E-3"/>
                  <c:y val="-3.6020182778811138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CAA3F655-F196-4BB3-BEAF-A7706C03863F}"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969098520274242E-2"/>
                  <c:y val="-5.2524854692714111E-3"/>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950D6094-FD59-4D3E-B3AF-A5C254CCADA4}" type="VALUE">
                      <a:rPr lang="en-US" sz="2400" baseline="0" dirty="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1.6090127554094981E-2"/>
                  <c:y val="-1.1845563464172764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B73B6B28-212A-4B06-BF42-D69A212046CE}"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layout>
                <c:manualLayout>
                  <c:x val="3.4268722802072681E-4"/>
                  <c:y val="-1.6240948794107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99F8BA88-14D5-4160-9C9C-C478EF934CA6}" type="VALUE">
                      <a:rPr lang="en-US" sz="2400" baseline="0" dirty="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C48-44B2-8B84-B01E0995B727}"/>
                </c:ext>
              </c:extLst>
            </c:dLbl>
            <c:dLbl>
              <c:idx val="5"/>
              <c:layout>
                <c:manualLayout>
                  <c:x val="-1.3663489996116959E-2"/>
                  <c:y val="-2.2834026789008432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609B53F0-7746-4E3D-B880-BA9503DC84CD}"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1C48-44B2-8B84-B01E0995B727}"/>
                </c:ext>
              </c:extLst>
            </c:dLbl>
            <c:dLbl>
              <c:idx val="6"/>
              <c:layout>
                <c:manualLayout>
                  <c:x val="-1.0458510632338797E-2"/>
                  <c:y val="-3.2481897588214077E-2"/>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F78775EA-9CE2-4EED-ABFD-0849930DE13B}"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1C48-44B2-8B84-B01E0995B727}"/>
                </c:ext>
              </c:extLst>
            </c:dLbl>
            <c:dLbl>
              <c:idx val="7"/>
              <c:layout>
                <c:manualLayout>
                  <c:x val="0"/>
                  <c:y val="9.2742630461612359E-3"/>
                </c:manualLayout>
              </c:layout>
              <c:tx>
                <c:rich>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r>
                      <a:rPr lang="en-US" sz="2400" baseline="0" dirty="0">
                        <a:latin typeface="Arial Black" panose="020B0A04020102020204" pitchFamily="34" charset="0"/>
                      </a:rPr>
                      <a:t> </a:t>
                    </a:r>
                    <a:fld id="{CCF3C1B3-3D14-46A9-8652-883053CE0702}" type="VALUE">
                      <a:rPr lang="en-US" sz="2400" baseline="0">
                        <a:latin typeface="Arial Black" panose="020B0A04020102020204" pitchFamily="34" charset="0"/>
                      </a:rPr>
                      <a:pPr>
                        <a:defRPr sz="2400">
                          <a:latin typeface="Arial Black" panose="020B0A04020102020204" pitchFamily="34" charset="0"/>
                        </a:defRPr>
                      </a:pPr>
                      <a:t>[VRIJEDNOST]</a:t>
                    </a:fld>
                    <a:endParaRPr lang="en-US" sz="2400" baseline="0" dirty="0">
                      <a:latin typeface="Arial Black" panose="020B0A04020102020204" pitchFamily="34" charset="0"/>
                    </a:endParaRPr>
                  </a:p>
                </c:rich>
              </c:tx>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C48-44B2-8B84-B01E0995B72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in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List1!$A$2:$A$9</c:f>
              <c:strCache>
                <c:ptCount val="8"/>
                <c:pt idx="0">
                  <c:v>Nove slikovnice.</c:v>
                </c:pt>
                <c:pt idx="1">
                  <c:v>Knjiga šarenih naslovnica.</c:v>
                </c:pt>
                <c:pt idx="2">
                  <c:v>Knjige s većim slovima.</c:v>
                </c:pt>
                <c:pt idx="3">
                  <c:v>Knjige o životinjama.</c:v>
                </c:pt>
                <c:pt idx="4">
                  <c:v>Knjige o znanosti.</c:v>
                </c:pt>
                <c:pt idx="5">
                  <c:v>Kada nam knjižničarka čita.</c:v>
                </c:pt>
                <c:pt idx="6">
                  <c:v>Kada se igramo, glumimo, natječemo i sl.</c:v>
                </c:pt>
                <c:pt idx="7">
                  <c:v>Kada dođe pisac ili spisateljica.</c:v>
                </c:pt>
              </c:strCache>
            </c:strRef>
          </c:cat>
          <c:val>
            <c:numRef>
              <c:f>List1!$B$2:$B$9</c:f>
              <c:numCache>
                <c:formatCode>General</c:formatCode>
                <c:ptCount val="8"/>
                <c:pt idx="0">
                  <c:v>19.3</c:v>
                </c:pt>
                <c:pt idx="1">
                  <c:v>14.9</c:v>
                </c:pt>
                <c:pt idx="2">
                  <c:v>13.8</c:v>
                </c:pt>
                <c:pt idx="3">
                  <c:v>11.2</c:v>
                </c:pt>
                <c:pt idx="4">
                  <c:v>11.2</c:v>
                </c:pt>
                <c:pt idx="5">
                  <c:v>10.199999999999999</c:v>
                </c:pt>
                <c:pt idx="6">
                  <c:v>7.3</c:v>
                </c:pt>
                <c:pt idx="7">
                  <c:v>6.7</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99"/>
        <c:axId val="379441903"/>
        <c:axId val="309192975"/>
      </c:barChart>
      <c:catAx>
        <c:axId val="379441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cap="none" spc="0" normalizeH="0" baseline="0">
                <a:solidFill>
                  <a:srgbClr val="187270"/>
                </a:solidFill>
                <a:latin typeface="Arial CE" panose="020B0604020202020204" pitchFamily="34" charset="-18"/>
                <a:ea typeface="+mn-ea"/>
                <a:cs typeface="+mn-cs"/>
              </a:defRPr>
            </a:pPr>
            <a:endParaRPr lang="sr-Latn-RS"/>
          </a:p>
        </c:txPr>
        <c:crossAx val="309192975"/>
        <c:crosses val="autoZero"/>
        <c:auto val="1"/>
        <c:lblAlgn val="ctr"/>
        <c:lblOffset val="100"/>
        <c:noMultiLvlLbl val="0"/>
      </c:catAx>
      <c:valAx>
        <c:axId val="309192975"/>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37944190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spPr>
            <a:ln w="38100">
              <a:solidFill>
                <a:srgbClr val="187270"/>
              </a:solidFill>
            </a:ln>
          </c:spPr>
          <c:dPt>
            <c:idx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6641926128259663E-2"/>
                  <c:y val="0.15937499019592827"/>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65-414D-A59E-E5438D25CE51}"/>
                </c:ext>
              </c:extLst>
            </c:dLbl>
            <c:dLbl>
              <c:idx val="1"/>
              <c:layout>
                <c:manualLayout>
                  <c:x val="-3.4750338428164669E-2"/>
                  <c:y val="-9.3749994232898981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8.494429042959978E-17"/>
                  <c:y val="-2.1093748702402271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4"/>
                <c:pt idx="0">
                  <c:v>Jesam</c:v>
                </c:pt>
                <c:pt idx="1">
                  <c:v>Nisam</c:v>
                </c:pt>
                <c:pt idx="2">
                  <c:v>Ostalo</c:v>
                </c:pt>
                <c:pt idx="3">
                  <c:v>4. tromjesečje</c:v>
                </c:pt>
              </c:strCache>
            </c:strRef>
          </c:cat>
          <c:val>
            <c:numRef>
              <c:f>List1!$B$2:$B$5</c:f>
              <c:numCache>
                <c:formatCode>General</c:formatCode>
                <c:ptCount val="4"/>
                <c:pt idx="0">
                  <c:v>47.97</c:v>
                </c:pt>
                <c:pt idx="1">
                  <c:v>48.8</c:v>
                </c:pt>
                <c:pt idx="2">
                  <c:v>3.22</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7.564468503937008E-2"/>
          <c:y val="2.4329428869187951E-2"/>
          <c:w val="0.91029281496062997"/>
          <c:h val="0.77090036918959814"/>
        </c:manualLayout>
      </c:layout>
      <c:barChart>
        <c:barDir val="col"/>
        <c:grouping val="clustered"/>
        <c:varyColors val="0"/>
        <c:ser>
          <c:idx val="0"/>
          <c:order val="0"/>
          <c:tx>
            <c:strRef>
              <c:f>List1!$B$1</c:f>
              <c:strCache>
                <c:ptCount val="1"/>
                <c:pt idx="0">
                  <c:v>  </c:v>
                </c:pt>
              </c:strCache>
            </c:strRef>
          </c:tx>
          <c:spPr>
            <a:gradFill rotWithShape="1">
              <a:gsLst>
                <a:gs pos="0">
                  <a:schemeClr val="accent6">
                    <a:shade val="65000"/>
                    <a:satMod val="103000"/>
                    <a:lumMod val="102000"/>
                    <a:tint val="94000"/>
                  </a:schemeClr>
                </a:gs>
                <a:gs pos="50000">
                  <a:schemeClr val="accent6">
                    <a:shade val="65000"/>
                    <a:satMod val="110000"/>
                    <a:lumMod val="100000"/>
                    <a:shade val="100000"/>
                  </a:schemeClr>
                </a:gs>
                <a:gs pos="100000">
                  <a:schemeClr val="accent6">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187270"/>
                    </a:solidFill>
                    <a:latin typeface="Arial CE" panose="020B0604020202020204" pitchFamily="34" charset="-18"/>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Družim se s prijateljima</c:v>
                </c:pt>
                <c:pt idx="1">
                  <c:v>Družim se s obitelji</c:v>
                </c:pt>
                <c:pt idx="2">
                  <c:v>Idem na trening</c:v>
                </c:pt>
                <c:pt idx="3">
                  <c:v>Igram se na mobitelu/računalu.</c:v>
                </c:pt>
                <c:pt idx="4">
                  <c:v>Čitam knjige.</c:v>
                </c:pt>
                <c:pt idx="5">
                  <c:v>Čitam časopise</c:v>
                </c:pt>
                <c:pt idx="6">
                  <c:v>Ostalo</c:v>
                </c:pt>
              </c:strCache>
            </c:strRef>
          </c:cat>
          <c:val>
            <c:numRef>
              <c:f>List1!$B$2:$B$8</c:f>
              <c:numCache>
                <c:formatCode>General</c:formatCode>
                <c:ptCount val="7"/>
                <c:pt idx="0">
                  <c:v>26.99</c:v>
                </c:pt>
                <c:pt idx="1">
                  <c:v>20.58</c:v>
                </c:pt>
                <c:pt idx="2">
                  <c:v>19</c:v>
                </c:pt>
                <c:pt idx="3">
                  <c:v>17.04</c:v>
                </c:pt>
                <c:pt idx="4">
                  <c:v>10.16</c:v>
                </c:pt>
                <c:pt idx="5">
                  <c:v>4.5999999999999996</c:v>
                </c:pt>
                <c:pt idx="6">
                  <c:v>1.63</c:v>
                </c:pt>
              </c:numCache>
            </c:numRef>
          </c:val>
          <c:extLst>
            <c:ext xmlns:c16="http://schemas.microsoft.com/office/drawing/2014/chart" uri="{C3380CC4-5D6E-409C-BE32-E72D297353CC}">
              <c16:uniqueId val="{00000000-452A-4923-B023-883C7CEB9CCE}"/>
            </c:ext>
          </c:extLst>
        </c:ser>
        <c:ser>
          <c:idx val="1"/>
          <c:order val="1"/>
          <c:tx>
            <c:strRef>
              <c:f>List1!$C$1</c:f>
              <c:strCache>
                <c:ptCount val="1"/>
                <c:pt idx="0">
                  <c:v>   </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Družim se s prijateljima</c:v>
                </c:pt>
                <c:pt idx="1">
                  <c:v>Družim se s obitelji</c:v>
                </c:pt>
                <c:pt idx="2">
                  <c:v>Idem na trening</c:v>
                </c:pt>
                <c:pt idx="3">
                  <c:v>Igram se na mobitelu/računalu.</c:v>
                </c:pt>
                <c:pt idx="4">
                  <c:v>Čitam knjige.</c:v>
                </c:pt>
                <c:pt idx="5">
                  <c:v>Čitam časopise</c:v>
                </c:pt>
                <c:pt idx="6">
                  <c:v>Ostalo</c:v>
                </c:pt>
              </c:strCache>
            </c:strRef>
          </c:cat>
          <c:val>
            <c:numRef>
              <c:f>List1!$C$2:$C$8</c:f>
              <c:numCache>
                <c:formatCode>General</c:formatCode>
                <c:ptCount val="7"/>
              </c:numCache>
            </c:numRef>
          </c:val>
          <c:extLst>
            <c:ext xmlns:c16="http://schemas.microsoft.com/office/drawing/2014/chart" uri="{C3380CC4-5D6E-409C-BE32-E72D297353CC}">
              <c16:uniqueId val="{00000001-452A-4923-B023-883C7CEB9CCE}"/>
            </c:ext>
          </c:extLst>
        </c:ser>
        <c:ser>
          <c:idx val="2"/>
          <c:order val="2"/>
          <c:tx>
            <c:strRef>
              <c:f>List1!$D$1</c:f>
              <c:strCache>
                <c:ptCount val="1"/>
                <c:pt idx="0">
                  <c:v>    </c:v>
                </c:pt>
              </c:strCache>
            </c:strRef>
          </c:tx>
          <c:spPr>
            <a:gradFill rotWithShape="1">
              <a:gsLst>
                <a:gs pos="0">
                  <a:schemeClr val="accent6">
                    <a:tint val="65000"/>
                    <a:satMod val="103000"/>
                    <a:lumMod val="102000"/>
                    <a:tint val="94000"/>
                  </a:schemeClr>
                </a:gs>
                <a:gs pos="50000">
                  <a:schemeClr val="accent6">
                    <a:tint val="65000"/>
                    <a:satMod val="110000"/>
                    <a:lumMod val="100000"/>
                    <a:shade val="100000"/>
                  </a:schemeClr>
                </a:gs>
                <a:gs pos="100000">
                  <a:schemeClr val="accent6">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Družim se s prijateljima</c:v>
                </c:pt>
                <c:pt idx="1">
                  <c:v>Družim se s obitelji</c:v>
                </c:pt>
                <c:pt idx="2">
                  <c:v>Idem na trening</c:v>
                </c:pt>
                <c:pt idx="3">
                  <c:v>Igram se na mobitelu/računalu.</c:v>
                </c:pt>
                <c:pt idx="4">
                  <c:v>Čitam knjige.</c:v>
                </c:pt>
                <c:pt idx="5">
                  <c:v>Čitam časopise</c:v>
                </c:pt>
                <c:pt idx="6">
                  <c:v>Ostalo</c:v>
                </c:pt>
              </c:strCache>
            </c:strRef>
          </c:cat>
          <c:val>
            <c:numRef>
              <c:f>List1!$D$2:$D$8</c:f>
              <c:numCache>
                <c:formatCode>General</c:formatCode>
                <c:ptCount val="7"/>
              </c:numCache>
            </c:numRef>
          </c:val>
          <c:extLst>
            <c:ext xmlns:c16="http://schemas.microsoft.com/office/drawing/2014/chart" uri="{C3380CC4-5D6E-409C-BE32-E72D297353CC}">
              <c16:uniqueId val="{00000002-452A-4923-B023-883C7CEB9CCE}"/>
            </c:ext>
          </c:extLst>
        </c:ser>
        <c:dLbls>
          <c:dLblPos val="outEnd"/>
          <c:showLegendKey val="0"/>
          <c:showVal val="1"/>
          <c:showCatName val="0"/>
          <c:showSerName val="0"/>
          <c:showPercent val="0"/>
          <c:showBubbleSize val="0"/>
        </c:dLbls>
        <c:gapWidth val="28"/>
        <c:overlap val="69"/>
        <c:axId val="25432736"/>
        <c:axId val="25428992"/>
      </c:barChart>
      <c:catAx>
        <c:axId val="25432736"/>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lumMod val="65000"/>
                    <a:lumOff val="35000"/>
                  </a:schemeClr>
                </a:solidFill>
                <a:latin typeface="Arial CE" panose="020B0604020202020204" pitchFamily="34" charset="-18"/>
                <a:ea typeface="+mn-ea"/>
                <a:cs typeface="+mn-cs"/>
              </a:defRPr>
            </a:pPr>
            <a:endParaRPr lang="sr-Latn-RS"/>
          </a:p>
        </c:txPr>
        <c:crossAx val="25428992"/>
        <c:crosses val="autoZero"/>
        <c:auto val="1"/>
        <c:lblAlgn val="ctr"/>
        <c:lblOffset val="0"/>
        <c:noMultiLvlLbl val="0"/>
      </c:catAx>
      <c:valAx>
        <c:axId val="25428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5432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1-2E65-414D-A59E-E5438D25CE51}"/>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3-2E65-414D-A59E-E5438D25CE51}"/>
                </c:ext>
              </c:extLst>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5-2E65-414D-A59E-E5438D25CE51}"/>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4"/>
                <c:pt idx="0">
                  <c:v>Niti jednu knjigu</c:v>
                </c:pt>
                <c:pt idx="1">
                  <c:v>Jednu</c:v>
                </c:pt>
                <c:pt idx="2">
                  <c:v>Dvije</c:v>
                </c:pt>
                <c:pt idx="3">
                  <c:v>Više od dvije</c:v>
                </c:pt>
              </c:strCache>
            </c:strRef>
          </c:cat>
          <c:val>
            <c:numRef>
              <c:f>List1!$B$2:$B$5</c:f>
              <c:numCache>
                <c:formatCode>General</c:formatCode>
                <c:ptCount val="4"/>
                <c:pt idx="0">
                  <c:v>10.220000000000001</c:v>
                </c:pt>
                <c:pt idx="1">
                  <c:v>39.200000000000003</c:v>
                </c:pt>
                <c:pt idx="2">
                  <c:v>20.260000000000002</c:v>
                </c:pt>
                <c:pt idx="3">
                  <c:v>30.29</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3515980631308411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65-414D-A59E-E5438D25CE51}"/>
                </c:ext>
              </c:extLst>
            </c:dLbl>
            <c:dLbl>
              <c:idx val="1"/>
              <c:layout>
                <c:manualLayout>
                  <c:x val="-4.8708424507707578E-3"/>
                  <c:y val="-0.1008845189252966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4.3112631157398752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layout>
                <c:manualLayout>
                  <c:x val="-1.698376378927829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3"/>
                <c:pt idx="0">
                  <c:v>Čitam</c:v>
                </c:pt>
                <c:pt idx="1">
                  <c:v>Ne čitam</c:v>
                </c:pt>
                <c:pt idx="2">
                  <c:v>Ostalo</c:v>
                </c:pt>
              </c:strCache>
            </c:strRef>
          </c:cat>
          <c:val>
            <c:numRef>
              <c:f>List1!$B$2:$B$5</c:f>
              <c:numCache>
                <c:formatCode>General</c:formatCode>
                <c:ptCount val="4"/>
                <c:pt idx="0">
                  <c:v>61.66</c:v>
                </c:pt>
                <c:pt idx="1">
                  <c:v>27.03</c:v>
                </c:pt>
                <c:pt idx="2">
                  <c:v>11.31</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3515980631308411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65-414D-A59E-E5438D25CE51}"/>
                </c:ext>
              </c:extLst>
            </c:dLbl>
            <c:dLbl>
              <c:idx val="1"/>
              <c:layout>
                <c:manualLayout>
                  <c:x val="-6.2318347874668473E-2"/>
                  <c:y val="-4.3349507232386189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4.3112631157398752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layout>
                <c:manualLayout>
                  <c:x val="-1.698376378927829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3"/>
                <c:pt idx="0">
                  <c:v>Čitam sama/sam</c:v>
                </c:pt>
                <c:pt idx="1">
                  <c:v>Ne čitam sama/ sam</c:v>
                </c:pt>
                <c:pt idx="2">
                  <c:v>Ostalo</c:v>
                </c:pt>
              </c:strCache>
            </c:strRef>
          </c:cat>
          <c:val>
            <c:numRef>
              <c:f>List1!$B$2:$B$5</c:f>
              <c:numCache>
                <c:formatCode>General</c:formatCode>
                <c:ptCount val="4"/>
                <c:pt idx="0">
                  <c:v>81.39</c:v>
                </c:pt>
                <c:pt idx="1">
                  <c:v>10.95</c:v>
                </c:pt>
                <c:pt idx="2">
                  <c:v>7.66</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4.294291942421944E-2"/>
                  <c:y val="-4.4809886119379187E-2"/>
                </c:manualLayout>
              </c:layout>
              <c:tx>
                <c:rich>
                  <a:bodyPr/>
                  <a:lstStyle/>
                  <a:p>
                    <a:r>
                      <a:rPr lang="en-US" baseline="0" dirty="0"/>
                      <a:t> </a:t>
                    </a:r>
                    <a:fld id="{3522BD2D-A73F-461D-B4EF-66B0148540F4}"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6515575085718761E-4"/>
                  <c:y val="-7.7464176861987546E-2"/>
                </c:manualLayout>
              </c:layout>
              <c:tx>
                <c:rich>
                  <a:bodyPr/>
                  <a:lstStyle/>
                  <a:p>
                    <a:r>
                      <a:rPr lang="en-US" baseline="0" dirty="0"/>
                      <a:t> </a:t>
                    </a:r>
                    <a:fld id="{20A97AF7-E061-45E2-BFAD-BADFFB8AF4D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451E-3"/>
                  <c:y val="-2.3987980253273235E-2"/>
                </c:manualLayout>
              </c:layout>
              <c:tx>
                <c:rich>
                  <a:bodyPr/>
                  <a:lstStyle/>
                  <a:p>
                    <a:r>
                      <a:rPr lang="en-US" baseline="0" dirty="0"/>
                      <a:t> </a:t>
                    </a:r>
                    <a:fld id="{3619C5BD-47A4-4EF0-A3F9-EB4E8B063B50}"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5.5446554794958943E-3"/>
                  <c:y val="-1.7445803820562392E-2"/>
                </c:manualLayout>
              </c:layout>
              <c:tx>
                <c:rich>
                  <a:bodyPr/>
                  <a:lstStyle/>
                  <a:p>
                    <a:r>
                      <a:rPr lang="en-US" baseline="0" dirty="0"/>
                      <a:t> </a:t>
                    </a:r>
                    <a:fld id="{AC4A6B3C-06BF-47C8-82E3-83BAE216F316}"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layout>
                <c:manualLayout>
                  <c:x val="0"/>
                  <c:y val="-2.8349431208413822E-2"/>
                </c:manualLayout>
              </c:layout>
              <c:tx>
                <c:rich>
                  <a:bodyPr/>
                  <a:lstStyle/>
                  <a:p>
                    <a:r>
                      <a:rPr lang="en-US" baseline="0" dirty="0"/>
                      <a:t> </a:t>
                    </a:r>
                    <a:fld id="{C6476E11-688A-497B-A9AE-4460F33A98FC}"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DA1-4CE3-9A02-A9FE733D1B59}"/>
                </c:ext>
              </c:extLst>
            </c:dLbl>
            <c:dLbl>
              <c:idx val="5"/>
              <c:layout>
                <c:manualLayout>
                  <c:x val="-2.2528433499568574E-3"/>
                  <c:y val="-2.6168705730843528E-2"/>
                </c:manualLayout>
              </c:layout>
              <c:tx>
                <c:rich>
                  <a:bodyPr/>
                  <a:lstStyle/>
                  <a:p>
                    <a:r>
                      <a:rPr lang="en-US" baseline="0" dirty="0"/>
                      <a:t> </a:t>
                    </a:r>
                    <a:fld id="{A24EF26B-02C8-4388-AC85-214EECC47287}"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DA1-4CE3-9A02-A9FE733D1B59}"/>
                </c:ext>
              </c:extLst>
            </c:dLbl>
            <c:dLbl>
              <c:idx val="6"/>
              <c:layout>
                <c:manualLayout>
                  <c:x val="1.126421674978222E-3"/>
                  <c:y val="-1.9626529298132727E-2"/>
                </c:manualLayout>
              </c:layout>
              <c:tx>
                <c:rich>
                  <a:bodyPr/>
                  <a:lstStyle/>
                  <a:p>
                    <a:r>
                      <a:rPr lang="en-US" baseline="0" dirty="0"/>
                      <a:t> </a:t>
                    </a:r>
                    <a:fld id="{94B7CA43-47FF-489F-A4CB-017C966FA10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A1-4CE3-9A02-A9FE733D1B59}"/>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List1!$A$2:$A$9</c:f>
              <c:strCache>
                <c:ptCount val="8"/>
                <c:pt idx="0">
                  <c:v>Ivana Brlić Mažuranić </c:v>
                </c:pt>
                <c:pt idx="1">
                  <c:v>Mato Lovrak</c:v>
                </c:pt>
                <c:pt idx="2">
                  <c:v>Zvonimir Balog</c:v>
                </c:pt>
                <c:pt idx="3">
                  <c:v>Sanja Polak</c:v>
                </c:pt>
                <c:pt idx="4">
                  <c:v>Željka Horvat Vukelja</c:v>
                </c:pt>
                <c:pt idx="5">
                  <c:v>Sunčana Škrinjarić</c:v>
                </c:pt>
                <c:pt idx="6">
                  <c:v>Hrvoje Hitrec</c:v>
                </c:pt>
                <c:pt idx="7">
                  <c:v>Karel Čapek</c:v>
                </c:pt>
              </c:strCache>
            </c:strRef>
          </c:cat>
          <c:val>
            <c:numRef>
              <c:f>List1!$B$2:$B$9</c:f>
              <c:numCache>
                <c:formatCode>General</c:formatCode>
                <c:ptCount val="8"/>
                <c:pt idx="0">
                  <c:v>66.58</c:v>
                </c:pt>
                <c:pt idx="1">
                  <c:v>55.52</c:v>
                </c:pt>
                <c:pt idx="2">
                  <c:v>53.72</c:v>
                </c:pt>
                <c:pt idx="3">
                  <c:v>49</c:v>
                </c:pt>
                <c:pt idx="4">
                  <c:v>36.58</c:v>
                </c:pt>
                <c:pt idx="5">
                  <c:v>32.19</c:v>
                </c:pt>
                <c:pt idx="6">
                  <c:v>22.79</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205306736"/>
        <c:axId val="205305072"/>
      </c:barChart>
      <c:catAx>
        <c:axId val="20530673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187270"/>
                </a:solidFill>
                <a:latin typeface="+mn-lt"/>
                <a:ea typeface="+mn-ea"/>
                <a:cs typeface="+mn-cs"/>
              </a:defRPr>
            </a:pPr>
            <a:endParaRPr lang="sr-Latn-RS"/>
          </a:p>
        </c:txPr>
        <c:crossAx val="205305072"/>
        <c:crosses val="autoZero"/>
        <c:auto val="1"/>
        <c:lblAlgn val="ctr"/>
        <c:lblOffset val="100"/>
        <c:noMultiLvlLbl val="0"/>
      </c:catAx>
      <c:valAx>
        <c:axId val="20530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05306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4.6445824749542742E-3"/>
                  <c:y val="0.12546768113426171"/>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65-414D-A59E-E5438D25CE51}"/>
                </c:ext>
              </c:extLst>
            </c:dLbl>
            <c:dLbl>
              <c:idx val="1"/>
              <c:layout>
                <c:manualLayout>
                  <c:x val="-6.2318347874668473E-2"/>
                  <c:y val="-4.3349507232386189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4.3112631157398752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layout>
                <c:manualLayout>
                  <c:x val="-1.698376378927829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4"/>
                <c:pt idx="0">
                  <c:v>Da, važno im je.</c:v>
                </c:pt>
                <c:pt idx="1">
                  <c:v>Ne, nije ima važno.</c:v>
                </c:pt>
                <c:pt idx="2">
                  <c:v>Ne znam je li im važno.</c:v>
                </c:pt>
                <c:pt idx="3">
                  <c:v>Ostalo</c:v>
                </c:pt>
              </c:strCache>
            </c:strRef>
          </c:cat>
          <c:val>
            <c:numRef>
              <c:f>List1!$B$2:$B$5</c:f>
              <c:numCache>
                <c:formatCode>General</c:formatCode>
                <c:ptCount val="4"/>
                <c:pt idx="0">
                  <c:v>67.650000000000006</c:v>
                </c:pt>
                <c:pt idx="1">
                  <c:v>5.26</c:v>
                </c:pt>
                <c:pt idx="2">
                  <c:v>25.13</c:v>
                </c:pt>
                <c:pt idx="3">
                  <c:v>1.96</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8.1603875525906158E-2"/>
          <c:y val="5.3771010462775562E-2"/>
          <c:w val="0.90247440494381448"/>
          <c:h val="0.80183530033881834"/>
        </c:manualLayout>
      </c:layout>
      <c:barChart>
        <c:barDir val="col"/>
        <c:grouping val="clustered"/>
        <c:varyColors val="0"/>
        <c:ser>
          <c:idx val="0"/>
          <c:order val="0"/>
          <c:tx>
            <c:strRef>
              <c:f>List1!$B$1</c:f>
              <c:strCache>
                <c:ptCount val="1"/>
                <c:pt idx="0">
                  <c:v>Voliš li čitati? </c:v>
                </c:pt>
              </c:strCache>
            </c:strRef>
          </c:tx>
          <c:spPr>
            <a:solidFill>
              <a:schemeClr val="accent6"/>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A6A2-4799-91AE-0EA831CCC910}"/>
              </c:ext>
            </c:extLst>
          </c:dPt>
          <c:dPt>
            <c:idx val="1"/>
            <c:invertIfNegative val="0"/>
            <c:bubble3D val="0"/>
            <c:spPr>
              <a:solidFill>
                <a:schemeClr val="accent6"/>
              </a:solidFill>
              <a:ln>
                <a:noFill/>
              </a:ln>
              <a:effectLst/>
            </c:spPr>
            <c:extLst>
              <c:ext xmlns:c16="http://schemas.microsoft.com/office/drawing/2014/chart" uri="{C3380CC4-5D6E-409C-BE32-E72D297353CC}">
                <c16:uniqueId val="{00000002-A6A2-4799-91AE-0EA831CCC910}"/>
              </c:ext>
            </c:extLst>
          </c:dPt>
          <c:dPt>
            <c:idx val="2"/>
            <c:invertIfNegative val="0"/>
            <c:bubble3D val="0"/>
            <c:spPr>
              <a:solidFill>
                <a:schemeClr val="accent6"/>
              </a:solidFill>
              <a:ln>
                <a:noFill/>
              </a:ln>
              <a:effectLst/>
            </c:spPr>
            <c:extLst>
              <c:ext xmlns:c16="http://schemas.microsoft.com/office/drawing/2014/chart" uri="{C3380CC4-5D6E-409C-BE32-E72D297353CC}">
                <c16:uniqueId val="{00000003-A6A2-4799-91AE-0EA831CCC910}"/>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4-A6A2-4799-91AE-0EA831CCC910}"/>
              </c:ext>
            </c:extLst>
          </c:dPt>
          <c:dLbls>
            <c:dLbl>
              <c:idx val="0"/>
              <c:layout>
                <c:manualLayout>
                  <c:x val="-1.2247476561753367E-3"/>
                  <c:y val="-1.8389418762305289E-2"/>
                </c:manualLayout>
              </c:layout>
              <c:tx>
                <c:rich>
                  <a:bodyPr rot="0" spcFirstLastPara="1" vertOverflow="ellipsis" vert="horz" wrap="square" lIns="38100" tIns="19050" rIns="38100" bIns="19050" anchor="ctr" anchorCtr="1">
                    <a:spAutoFit/>
                  </a:bodyPr>
                  <a:lstStyle/>
                  <a:p>
                    <a:pPr>
                      <a:defRPr sz="1600" b="0" i="0" u="none" strike="noStrike" kern="1200" baseline="0">
                        <a:solidFill>
                          <a:srgbClr val="187270"/>
                        </a:solidFill>
                        <a:latin typeface="Arial" panose="020B0604020202020204" pitchFamily="34" charset="0"/>
                        <a:ea typeface="+mn-ea"/>
                        <a:cs typeface="Arial" panose="020B0604020202020204" pitchFamily="34" charset="0"/>
                      </a:defRPr>
                    </a:pPr>
                    <a:fld id="{55F6A145-A4C2-4C23-A478-95CC6931C6F1}" type="VALUE">
                      <a:rPr lang="en-US" sz="1600">
                        <a:solidFill>
                          <a:srgbClr val="187270"/>
                        </a:solidFill>
                        <a:latin typeface="Arial" panose="020B0604020202020204" pitchFamily="34" charset="0"/>
                        <a:cs typeface="Arial" panose="020B0604020202020204" pitchFamily="34" charset="0"/>
                      </a:rPr>
                      <a:pPr>
                        <a:defRPr sz="1600">
                          <a:solidFill>
                            <a:srgbClr val="187270"/>
                          </a:solidFill>
                          <a:latin typeface="Arial" panose="020B0604020202020204" pitchFamily="34" charset="0"/>
                          <a:cs typeface="Arial" panose="020B0604020202020204" pitchFamily="34" charset="0"/>
                        </a:defRPr>
                      </a:pPr>
                      <a:t>[VRIJEDNOST]</a:t>
                    </a:fld>
                    <a:endParaRPr lang="hr-H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187270"/>
                      </a:solidFill>
                      <a:latin typeface="Arial" panose="020B0604020202020204" pitchFamily="34" charset="0"/>
                      <a:ea typeface="+mn-ea"/>
                      <a:cs typeface="Arial" panose="020B0604020202020204" pitchFamily="34" charset="0"/>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6A2-4799-91AE-0EA831CCC910}"/>
                </c:ext>
              </c:extLst>
            </c:dLbl>
            <c:dLbl>
              <c:idx val="1"/>
              <c:layout>
                <c:manualLayout>
                  <c:x val="-1.2247476561753367E-3"/>
                  <c:y val="-1.1813941254925648E-2"/>
                </c:manualLayout>
              </c:layout>
              <c:tx>
                <c:rich>
                  <a:bodyPr rot="0" spcFirstLastPara="1" vertOverflow="ellipsis" vert="horz" wrap="square" lIns="38100" tIns="19050" rIns="38100" bIns="19050" anchor="ctr" anchorCtr="1">
                    <a:spAutoFit/>
                  </a:bodyPr>
                  <a:lstStyle/>
                  <a:p>
                    <a:pPr>
                      <a:defRPr sz="1600" b="0" i="0" u="none" strike="noStrike" kern="1200" baseline="0">
                        <a:solidFill>
                          <a:srgbClr val="187270"/>
                        </a:solidFill>
                        <a:latin typeface="Arial" panose="020B0604020202020204" pitchFamily="34" charset="0"/>
                        <a:ea typeface="+mn-ea"/>
                        <a:cs typeface="Arial" panose="020B0604020202020204" pitchFamily="34" charset="0"/>
                      </a:defRPr>
                    </a:pPr>
                    <a:r>
                      <a:rPr lang="en-US" sz="1600">
                        <a:solidFill>
                          <a:srgbClr val="187270"/>
                        </a:solidFill>
                        <a:latin typeface="Arial" panose="020B0604020202020204" pitchFamily="34" charset="0"/>
                        <a:cs typeface="Arial" panose="020B0604020202020204" pitchFamily="34" charset="0"/>
                      </a:rPr>
                      <a:t> </a:t>
                    </a:r>
                    <a:fld id="{A3BB9613-AC5A-466C-AA25-1171845AE301}" type="VALUE">
                      <a:rPr lang="en-US" sz="1600">
                        <a:solidFill>
                          <a:srgbClr val="187270"/>
                        </a:solidFill>
                        <a:latin typeface="Arial" panose="020B0604020202020204" pitchFamily="34" charset="0"/>
                        <a:cs typeface="Arial" panose="020B0604020202020204" pitchFamily="34" charset="0"/>
                      </a:rPr>
                      <a:pPr>
                        <a:defRPr sz="1600">
                          <a:solidFill>
                            <a:srgbClr val="187270"/>
                          </a:solidFill>
                          <a:latin typeface="Arial" panose="020B0604020202020204" pitchFamily="34" charset="0"/>
                          <a:cs typeface="Arial" panose="020B0604020202020204" pitchFamily="34" charset="0"/>
                        </a:defRPr>
                      </a:pPr>
                      <a:t>[VRIJEDNOST]</a:t>
                    </a:fld>
                    <a:endParaRPr lang="en-US" sz="1600">
                      <a:solidFill>
                        <a:srgbClr val="187270"/>
                      </a:solidFill>
                      <a:latin typeface="Arial" panose="020B0604020202020204" pitchFamily="34" charset="0"/>
                      <a:cs typeface="Arial" panose="020B0604020202020204" pitchFamily="34" charset="0"/>
                    </a:endParaRP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187270"/>
                      </a:solidFill>
                      <a:latin typeface="Arial" panose="020B0604020202020204" pitchFamily="34" charset="0"/>
                      <a:ea typeface="+mn-ea"/>
                      <a:cs typeface="Arial" panose="020B0604020202020204" pitchFamily="34" charset="0"/>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6A2-4799-91AE-0EA831CCC910}"/>
                </c:ext>
              </c:extLst>
            </c:dLbl>
            <c:dLbl>
              <c:idx val="2"/>
              <c:layout>
                <c:manualLayout>
                  <c:x val="-1.2247476561753367E-3"/>
                  <c:y val="-5.2384637475458452E-3"/>
                </c:manualLayout>
              </c:layout>
              <c:tx>
                <c:rich>
                  <a:bodyPr rot="0" spcFirstLastPara="1" vertOverflow="ellipsis" vert="horz" wrap="square" lIns="38100" tIns="19050" rIns="38100" bIns="19050" anchor="ctr" anchorCtr="1">
                    <a:spAutoFit/>
                  </a:bodyPr>
                  <a:lstStyle/>
                  <a:p>
                    <a:pPr>
                      <a:defRPr sz="1600" b="0" i="0" u="none" strike="noStrike" kern="1200" baseline="0">
                        <a:solidFill>
                          <a:srgbClr val="187270"/>
                        </a:solidFill>
                        <a:latin typeface="Arial" panose="020B0604020202020204" pitchFamily="34" charset="0"/>
                        <a:ea typeface="+mn-ea"/>
                        <a:cs typeface="Arial" panose="020B0604020202020204" pitchFamily="34" charset="0"/>
                      </a:defRPr>
                    </a:pPr>
                    <a:fld id="{BA2D20CC-2304-477A-AF7B-60D4D827FE55}" type="VALUE">
                      <a:rPr lang="en-US" sz="1600">
                        <a:solidFill>
                          <a:srgbClr val="187270"/>
                        </a:solidFill>
                        <a:latin typeface="Arial" panose="020B0604020202020204" pitchFamily="34" charset="0"/>
                        <a:cs typeface="Arial" panose="020B0604020202020204" pitchFamily="34" charset="0"/>
                      </a:rPr>
                      <a:pPr>
                        <a:defRPr sz="1600">
                          <a:solidFill>
                            <a:srgbClr val="187270"/>
                          </a:solidFill>
                          <a:latin typeface="Arial" panose="020B0604020202020204" pitchFamily="34" charset="0"/>
                          <a:cs typeface="Arial" panose="020B0604020202020204" pitchFamily="34" charset="0"/>
                        </a:defRPr>
                      </a:pPr>
                      <a:t>[VRIJEDNOST]</a:t>
                    </a:fld>
                    <a:endParaRPr lang="hr-H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187270"/>
                      </a:solidFill>
                      <a:latin typeface="Arial" panose="020B0604020202020204" pitchFamily="34" charset="0"/>
                      <a:ea typeface="+mn-ea"/>
                      <a:cs typeface="Arial" panose="020B0604020202020204" pitchFamily="34" charset="0"/>
                    </a:defRPr>
                  </a:pPr>
                  <a:endParaRPr lang="sr-Latn-R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6A2-4799-91AE-0EA831CCC910}"/>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in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3"/>
                <c:pt idx="0">
                  <c:v>Da</c:v>
                </c:pt>
                <c:pt idx="1">
                  <c:v>Ne</c:v>
                </c:pt>
                <c:pt idx="2">
                  <c:v>Ostalo</c:v>
                </c:pt>
              </c:strCache>
            </c:strRef>
          </c:cat>
          <c:val>
            <c:numRef>
              <c:f>List1!$B$2:$B$5</c:f>
              <c:numCache>
                <c:formatCode>0.00%</c:formatCode>
                <c:ptCount val="4"/>
                <c:pt idx="0">
                  <c:v>0.67</c:v>
                </c:pt>
                <c:pt idx="1">
                  <c:v>0.26</c:v>
                </c:pt>
                <c:pt idx="2">
                  <c:v>7.0000000000000007E-2</c:v>
                </c:pt>
              </c:numCache>
            </c:numRef>
          </c:val>
          <c:extLst>
            <c:ext xmlns:c16="http://schemas.microsoft.com/office/drawing/2014/chart" uri="{C3380CC4-5D6E-409C-BE32-E72D297353CC}">
              <c16:uniqueId val="{00000000-A6A2-4799-91AE-0EA831CCC910}"/>
            </c:ext>
          </c:extLst>
        </c:ser>
        <c:dLbls>
          <c:dLblPos val="inEnd"/>
          <c:showLegendKey val="0"/>
          <c:showVal val="1"/>
          <c:showCatName val="0"/>
          <c:showSerName val="0"/>
          <c:showPercent val="0"/>
          <c:showBubbleSize val="0"/>
        </c:dLbls>
        <c:gapWidth val="219"/>
        <c:overlap val="-27"/>
        <c:axId val="319559248"/>
        <c:axId val="554568320"/>
      </c:barChart>
      <c:catAx>
        <c:axId val="31955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187270"/>
                </a:solidFill>
                <a:effectLst/>
                <a:latin typeface="Arial" panose="020B0604020202020204" pitchFamily="34" charset="0"/>
                <a:ea typeface="+mn-ea"/>
                <a:cs typeface="Arial" panose="020B0604020202020204" pitchFamily="34" charset="0"/>
              </a:defRPr>
            </a:pPr>
            <a:endParaRPr lang="sr-Latn-RS"/>
          </a:p>
        </c:txPr>
        <c:crossAx val="554568320"/>
        <c:crosses val="autoZero"/>
        <c:auto val="1"/>
        <c:lblAlgn val="ctr"/>
        <c:lblOffset val="100"/>
        <c:noMultiLvlLbl val="0"/>
      </c:catAx>
      <c:valAx>
        <c:axId val="5545683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319559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0.31305023370588919"/>
          <c:y val="0.17181168839416894"/>
          <c:w val="0.38065806263809199"/>
          <c:h val="0.75714294283105332"/>
        </c:manualLayout>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3515980631308411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65-414D-A59E-E5438D25CE51}"/>
                </c:ext>
              </c:extLst>
            </c:dLbl>
            <c:dLbl>
              <c:idx val="1"/>
              <c:layout>
                <c:manualLayout>
                  <c:x val="-0.21663811734670754"/>
                  <c:y val="-9.7420926428518004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4.3112631157398752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layout>
                <c:manualLayout>
                  <c:x val="-1.698376378927829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4"/>
                <c:pt idx="0">
                  <c:v>Da</c:v>
                </c:pt>
                <c:pt idx="1">
                  <c:v>Ne</c:v>
                </c:pt>
                <c:pt idx="2">
                  <c:v>Zavisi što trebam čitati</c:v>
                </c:pt>
                <c:pt idx="3">
                  <c:v>Ostalo</c:v>
                </c:pt>
              </c:strCache>
            </c:strRef>
          </c:cat>
          <c:val>
            <c:numRef>
              <c:f>List1!$B$2:$B$5</c:f>
              <c:numCache>
                <c:formatCode>General</c:formatCode>
                <c:ptCount val="4"/>
                <c:pt idx="0">
                  <c:v>22.89</c:v>
                </c:pt>
                <c:pt idx="1">
                  <c:v>49.63</c:v>
                </c:pt>
                <c:pt idx="2">
                  <c:v>25.42</c:v>
                </c:pt>
                <c:pt idx="3">
                  <c:v>0.97</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3.4859625993299902E-3"/>
                  <c:y val="-0.45257984980572974"/>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15:layout>
                    <c:manualLayout>
                      <c:w val="0.12899246182662893"/>
                      <c:h val="0.44030194100901981"/>
                    </c:manualLayout>
                  </c15:layout>
                </c:ext>
                <c:ext xmlns:c16="http://schemas.microsoft.com/office/drawing/2014/chart" uri="{C3380CC4-5D6E-409C-BE32-E72D297353CC}">
                  <c16:uniqueId val="{00000001-2E65-414D-A59E-E5438D25CE51}"/>
                </c:ext>
              </c:extLst>
            </c:dLbl>
            <c:dLbl>
              <c:idx val="1"/>
              <c:layout>
                <c:manualLayout>
                  <c:x val="-6.2318347874668473E-2"/>
                  <c:y val="-4.3349507232386189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4.3112631157398752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layout>
                <c:manualLayout>
                  <c:x val="-1.698376378927829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3"/>
                <c:pt idx="0">
                  <c:v>Da. Djeca znaju izmišljati jako zabavne priče.</c:v>
                </c:pt>
                <c:pt idx="1">
                  <c:v>Ne. Možda priča ne bi bila zanimljiva.</c:v>
                </c:pt>
                <c:pt idx="2">
                  <c:v>Ostalo</c:v>
                </c:pt>
              </c:strCache>
            </c:strRef>
          </c:cat>
          <c:val>
            <c:numRef>
              <c:f>List1!$B$2:$B$5</c:f>
              <c:numCache>
                <c:formatCode>General</c:formatCode>
                <c:ptCount val="4"/>
                <c:pt idx="0">
                  <c:v>67.75</c:v>
                </c:pt>
                <c:pt idx="1">
                  <c:v>28.164999999999999</c:v>
                </c:pt>
                <c:pt idx="2">
                  <c:v>4.09</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3515980631308411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65-414D-A59E-E5438D25CE51}"/>
                </c:ext>
              </c:extLst>
            </c:dLbl>
            <c:dLbl>
              <c:idx val="1"/>
              <c:layout>
                <c:manualLayout>
                  <c:x val="-6.2318347874668473E-2"/>
                  <c:y val="-4.3349507232386189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4.3112631157398752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layout>
                <c:manualLayout>
                  <c:x val="-1.698376378927829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3"/>
                <c:pt idx="0">
                  <c:v>Da</c:v>
                </c:pt>
                <c:pt idx="1">
                  <c:v>Ne</c:v>
                </c:pt>
                <c:pt idx="2">
                  <c:v>Ostalo</c:v>
                </c:pt>
              </c:strCache>
            </c:strRef>
          </c:cat>
          <c:val>
            <c:numRef>
              <c:f>List1!$B$2:$B$5</c:f>
              <c:numCache>
                <c:formatCode>General</c:formatCode>
                <c:ptCount val="4"/>
                <c:pt idx="0">
                  <c:v>84.75</c:v>
                </c:pt>
                <c:pt idx="1">
                  <c:v>9.69</c:v>
                </c:pt>
                <c:pt idx="2">
                  <c:v>5.55</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5.6226091810816871E-2"/>
          <c:y val="0.17181168839416894"/>
          <c:w val="0.89430634642823681"/>
          <c:h val="0.75714294283105332"/>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1.3889577504064209E-4"/>
                  <c:y val="-1.5683460141782735E-2"/>
                </c:manualLayout>
              </c:layout>
              <c:tx>
                <c:rich>
                  <a:bodyPr/>
                  <a:lstStyle/>
                  <a:p>
                    <a:r>
                      <a:rPr lang="en-US" baseline="0" dirty="0"/>
                      <a:t> </a:t>
                    </a:r>
                    <a:fld id="{DBD6EF68-685E-4D89-8509-661FB3CE78A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0141092740779952E-3"/>
                  <c:y val="-2.9906541396572513E-2"/>
                </c:manualLayout>
              </c:layout>
              <c:tx>
                <c:rich>
                  <a:bodyPr/>
                  <a:lstStyle/>
                  <a:p>
                    <a:r>
                      <a:rPr lang="en-US" baseline="0" dirty="0"/>
                      <a:t> </a:t>
                    </a:r>
                    <a:fld id="{C0928AAC-13AC-4514-ACE8-DE52EA12988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4.2569391813410143E-2"/>
                </c:manualLayout>
              </c:layout>
              <c:tx>
                <c:rich>
                  <a:bodyPr/>
                  <a:lstStyle/>
                  <a:p>
                    <a:r>
                      <a:rPr lang="en-US" baseline="0" dirty="0"/>
                      <a:t> </a:t>
                    </a:r>
                    <a:fld id="{3F0DC6F2-44D5-4237-9E37-CABC9BDFE3E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2.3402962453527346E-3"/>
                  <c:y val="-3.5847908895503343E-2"/>
                </c:manualLayout>
              </c:layout>
              <c:tx>
                <c:rich>
                  <a:bodyPr/>
                  <a:lstStyle/>
                  <a:p>
                    <a:r>
                      <a:rPr lang="en-US" baseline="0" dirty="0"/>
                      <a:t> </a:t>
                    </a:r>
                    <a:fld id="{7BF5B405-A8EE-475E-9D40-554497219DA4}"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08EA54BF-C851-4DA9-8F24-91988A60F84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20A-49B9-BBB5-74368AF56A12}"/>
                </c:ext>
              </c:extLst>
            </c:dLbl>
            <c:dLbl>
              <c:idx val="5"/>
              <c:tx>
                <c:rich>
                  <a:bodyPr/>
                  <a:lstStyle/>
                  <a:p>
                    <a:r>
                      <a:rPr lang="en-US" baseline="0"/>
                      <a:t> </a:t>
                    </a:r>
                    <a:fld id="{A645F88D-55CD-4880-B16D-29F42A4FD59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20A-49B9-BBB5-74368AF56A1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5</c:v>
                </c:pt>
                <c:pt idx="1">
                  <c:v>4</c:v>
                </c:pt>
                <c:pt idx="2">
                  <c:v>3</c:v>
                </c:pt>
                <c:pt idx="3">
                  <c:v>2</c:v>
                </c:pt>
                <c:pt idx="4">
                  <c:v>1</c:v>
                </c:pt>
                <c:pt idx="5">
                  <c:v>Ostalo</c:v>
                </c:pt>
              </c:strCache>
            </c:strRef>
          </c:cat>
          <c:val>
            <c:numRef>
              <c:f>List1!$B$2:$B$7</c:f>
              <c:numCache>
                <c:formatCode>General</c:formatCode>
                <c:ptCount val="6"/>
                <c:pt idx="0">
                  <c:v>53.09</c:v>
                </c:pt>
                <c:pt idx="1">
                  <c:v>30.15</c:v>
                </c:pt>
                <c:pt idx="2">
                  <c:v>7.5</c:v>
                </c:pt>
                <c:pt idx="3">
                  <c:v>1.36</c:v>
                </c:pt>
                <c:pt idx="4">
                  <c:v>1.75</c:v>
                </c:pt>
                <c:pt idx="5">
                  <c:v>6.15</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278892688"/>
        <c:axId val="278896016"/>
      </c:barChart>
      <c:catAx>
        <c:axId val="27889268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sr-Latn-RS"/>
          </a:p>
        </c:txPr>
        <c:crossAx val="278896016"/>
        <c:crosses val="autoZero"/>
        <c:auto val="1"/>
        <c:lblAlgn val="ctr"/>
        <c:lblOffset val="100"/>
        <c:noMultiLvlLbl val="0"/>
      </c:catAx>
      <c:valAx>
        <c:axId val="27889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889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2.7860310585498909E-2"/>
          <c:y val="0.10593074720308687"/>
          <c:w val="0.95411694261484692"/>
          <c:h val="0.82975189436439822"/>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3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7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7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Pt>
            <c:idx val="4"/>
            <c:invertIfNegative val="0"/>
            <c:bubble3D val="0"/>
            <c:spPr>
              <a:solidFill>
                <a:schemeClr val="accent6">
                  <a:tint val="54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9E1-4C98-B654-708A4A5E1AC3}"/>
              </c:ext>
            </c:extLst>
          </c:dPt>
          <c:dLbls>
            <c:dLbl>
              <c:idx val="0"/>
              <c:layout>
                <c:manualLayout>
                  <c:x val="-3.5181607999758041E-3"/>
                  <c:y val="-2.7362962900236962E-2"/>
                </c:manualLayout>
              </c:layout>
              <c:tx>
                <c:rich>
                  <a:bodyPr/>
                  <a:lstStyle/>
                  <a:p>
                    <a:fld id="{06E2A6B7-B2DC-450C-8648-4D13E684658B}"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7444207757923289E-3"/>
                  <c:y val="-2.7666047090603472E-2"/>
                </c:manualLayout>
              </c:layout>
              <c:tx>
                <c:rich>
                  <a:bodyPr/>
                  <a:lstStyle/>
                  <a:p>
                    <a:fld id="{5C6D14C1-89ED-49B0-AB9A-65AFBD012604}"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2.5614119332048736E-3"/>
                  <c:y val="-1.3442965835813836E-2"/>
                </c:manualLayout>
              </c:layout>
              <c:tx>
                <c:rich>
                  <a:bodyPr/>
                  <a:lstStyle/>
                  <a:p>
                    <a:fld id="{AA54C6B2-F378-4925-B988-C58A65FC125C}"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1.6983763789278298E-2"/>
                  <c:y val="0"/>
                </c:manualLayout>
              </c:layout>
              <c:tx>
                <c:rich>
                  <a:bodyPr/>
                  <a:lstStyle/>
                  <a:p>
                    <a:fld id="{A2DF0919-80BB-41AD-9932-F01809A16196}" type="VALUE">
                      <a:rPr lang="en-US" baseline="0" smtClean="0"/>
                      <a:pPr/>
                      <a:t>[VRIJEDNOST]</a:t>
                    </a:fld>
                    <a:endParaRPr lang="hr-H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layout>
                <c:manualLayout>
                  <c:x val="-3.3792650249351622E-3"/>
                  <c:y val="-2.0164448753720633E-2"/>
                </c:manualLayout>
              </c:layout>
              <c:tx>
                <c:rich>
                  <a:bodyPr/>
                  <a:lstStyle/>
                  <a:p>
                    <a:r>
                      <a:rPr lang="en-US" baseline="0" dirty="0"/>
                      <a:t> </a:t>
                    </a:r>
                    <a:fld id="{5F601B3D-D206-4818-82D6-0120F8567BD9}"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9E1-4C98-B654-708A4A5E1AC3}"/>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List1!$A$2:$A$6</c:f>
              <c:strCache>
                <c:ptCount val="5"/>
                <c:pt idx="0">
                  <c:v>Igranje računalnih igrica</c:v>
                </c:pt>
                <c:pt idx="1">
                  <c:v>Gledanje YouTubea</c:v>
                </c:pt>
                <c:pt idx="2">
                  <c:v>Društvene mreže</c:v>
                </c:pt>
                <c:pt idx="3">
                  <c:v>Čitanje</c:v>
                </c:pt>
                <c:pt idx="4">
                  <c:v>Ostalo</c:v>
                </c:pt>
              </c:strCache>
            </c:strRef>
          </c:cat>
          <c:val>
            <c:numRef>
              <c:f>List1!$B$2:$B$6</c:f>
              <c:numCache>
                <c:formatCode>General</c:formatCode>
                <c:ptCount val="5"/>
                <c:pt idx="0">
                  <c:v>37.049999999999997</c:v>
                </c:pt>
                <c:pt idx="1">
                  <c:v>35.08</c:v>
                </c:pt>
                <c:pt idx="2">
                  <c:v>10.17</c:v>
                </c:pt>
                <c:pt idx="3">
                  <c:v>14.73</c:v>
                </c:pt>
                <c:pt idx="4">
                  <c:v>2.97</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707197280"/>
        <c:axId val="554461792"/>
      </c:barChart>
      <c:catAx>
        <c:axId val="707197280"/>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sr-Latn-RS"/>
          </a:p>
        </c:txPr>
        <c:crossAx val="554461792"/>
        <c:crosses val="autoZero"/>
        <c:auto val="1"/>
        <c:lblAlgn val="ctr"/>
        <c:lblOffset val="100"/>
        <c:noMultiLvlLbl val="0"/>
      </c:catAx>
      <c:valAx>
        <c:axId val="55446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707197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2.7860310585498909E-2"/>
          <c:y val="7.5470433237503687E-2"/>
          <c:w val="0.66676916808260245"/>
          <c:h val="0.75528280330647546"/>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1.3889577504064209E-4"/>
                  <c:y val="-1.5683460141782735E-2"/>
                </c:manualLayout>
              </c:layout>
              <c:tx>
                <c:rich>
                  <a:bodyPr/>
                  <a:lstStyle/>
                  <a:p>
                    <a:r>
                      <a:rPr lang="en-US" baseline="0" dirty="0"/>
                      <a:t> </a:t>
                    </a:r>
                    <a:fld id="{DBD6EF68-685E-4D89-8509-661FB3CE78A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0141092740779952E-3"/>
                  <c:y val="-2.9906541396572513E-2"/>
                </c:manualLayout>
              </c:layout>
              <c:tx>
                <c:rich>
                  <a:bodyPr/>
                  <a:lstStyle/>
                  <a:p>
                    <a:r>
                      <a:rPr lang="en-US" baseline="0" dirty="0"/>
                      <a:t> </a:t>
                    </a:r>
                    <a:fld id="{C0928AAC-13AC-4514-ACE8-DE52EA12988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4.2569391813410143E-2"/>
                </c:manualLayout>
              </c:layout>
              <c:tx>
                <c:rich>
                  <a:bodyPr/>
                  <a:lstStyle/>
                  <a:p>
                    <a:r>
                      <a:rPr lang="en-US" baseline="0" dirty="0"/>
                      <a:t> </a:t>
                    </a:r>
                    <a:fld id="{3F0DC6F2-44D5-4237-9E37-CABC9BDFE3E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2.3402962453527346E-3"/>
                  <c:y val="-3.5847908895503343E-2"/>
                </c:manualLayout>
              </c:layout>
              <c:tx>
                <c:rich>
                  <a:bodyPr/>
                  <a:lstStyle/>
                  <a:p>
                    <a:r>
                      <a:rPr lang="en-US" baseline="0" dirty="0"/>
                      <a:t> </a:t>
                    </a:r>
                    <a:fld id="{7BF5B405-A8EE-475E-9D40-554497219DA4}"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08EA54BF-C851-4DA9-8F24-91988A60F84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20A-49B9-BBB5-74368AF56A12}"/>
                </c:ext>
              </c:extLst>
            </c:dLbl>
            <c:dLbl>
              <c:idx val="5"/>
              <c:tx>
                <c:rich>
                  <a:bodyPr/>
                  <a:lstStyle/>
                  <a:p>
                    <a:r>
                      <a:rPr lang="en-US" baseline="0"/>
                      <a:t> </a:t>
                    </a:r>
                    <a:fld id="{A645F88D-55CD-4880-B16D-29F42A4FD59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20A-49B9-BBB5-74368AF56A1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List1!$A$2:$A$7</c:f>
              <c:strCache>
                <c:ptCount val="6"/>
                <c:pt idx="0">
                  <c:v>Knjige koje uz slova imaju i slike</c:v>
                </c:pt>
                <c:pt idx="1">
                  <c:v>Dječji dnevnici</c:v>
                </c:pt>
                <c:pt idx="2">
                  <c:v>Knjige sa slovima većeg fonta</c:v>
                </c:pt>
                <c:pt idx="3">
                  <c:v>Knjige u obliku stripa poput Tom Gates, Kapetan Gaćeša i sl.</c:v>
                </c:pt>
                <c:pt idx="4">
                  <c:v>Autobiografije</c:v>
                </c:pt>
                <c:pt idx="5">
                  <c:v>Ostalo</c:v>
                </c:pt>
              </c:strCache>
            </c:strRef>
          </c:cat>
          <c:val>
            <c:numRef>
              <c:f>List1!$B$2:$B$7</c:f>
              <c:numCache>
                <c:formatCode>General</c:formatCode>
                <c:ptCount val="6"/>
                <c:pt idx="0">
                  <c:v>30.88</c:v>
                </c:pt>
                <c:pt idx="1">
                  <c:v>21.09</c:v>
                </c:pt>
                <c:pt idx="2">
                  <c:v>18.829999999999998</c:v>
                </c:pt>
                <c:pt idx="3">
                  <c:v>16.940000000000001</c:v>
                </c:pt>
                <c:pt idx="4">
                  <c:v>9.36</c:v>
                </c:pt>
                <c:pt idx="5">
                  <c:v>2.9</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278892688"/>
        <c:axId val="278896016"/>
      </c:barChart>
      <c:catAx>
        <c:axId val="27889268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8896016"/>
        <c:crosses val="autoZero"/>
        <c:auto val="1"/>
        <c:lblAlgn val="ctr"/>
        <c:lblOffset val="100"/>
        <c:noMultiLvlLbl val="0"/>
      </c:catAx>
      <c:valAx>
        <c:axId val="27889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889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manualLayout>
          <c:layoutTarget val="inner"/>
          <c:xMode val="edge"/>
          <c:yMode val="edge"/>
          <c:x val="2.7860310585498909E-2"/>
          <c:y val="7.5470433237503687E-2"/>
          <c:w val="0.9121620812582858"/>
          <c:h val="0.75528280330647546"/>
        </c:manualLayout>
      </c:layout>
      <c:barChart>
        <c:barDir val="col"/>
        <c:grouping val="clustered"/>
        <c:varyColors val="0"/>
        <c:ser>
          <c:idx val="0"/>
          <c:order val="0"/>
          <c:tx>
            <c:strRef>
              <c:f>List1!$B$1</c:f>
              <c:strCache>
                <c:ptCount val="1"/>
                <c:pt idx="0">
                  <c:v>  </c:v>
                </c:pt>
              </c:strCache>
            </c:strRef>
          </c:tx>
          <c:spPr>
            <a:solidFill>
              <a:schemeClr val="accent6"/>
            </a:solidFill>
            <a:ln>
              <a:noFill/>
            </a:ln>
            <a:effectLst>
              <a:outerShdw blurRad="635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1-2E65-414D-A59E-E5438D25CE51}"/>
              </c:ext>
            </c:extLst>
          </c:dPt>
          <c:dPt>
            <c:idx val="1"/>
            <c:invertIfNegative val="0"/>
            <c:bubble3D val="0"/>
            <c:extLst>
              <c:ext xmlns:c16="http://schemas.microsoft.com/office/drawing/2014/chart" uri="{C3380CC4-5D6E-409C-BE32-E72D297353CC}">
                <c16:uniqueId val="{00000003-2E65-414D-A59E-E5438D25CE51}"/>
              </c:ext>
            </c:extLst>
          </c:dPt>
          <c:dPt>
            <c:idx val="2"/>
            <c:invertIfNegative val="0"/>
            <c:bubble3D val="0"/>
            <c:extLst>
              <c:ext xmlns:c16="http://schemas.microsoft.com/office/drawing/2014/chart" uri="{C3380CC4-5D6E-409C-BE32-E72D297353CC}">
                <c16:uniqueId val="{00000005-2E65-414D-A59E-E5438D25CE51}"/>
              </c:ext>
            </c:extLst>
          </c:dPt>
          <c:dPt>
            <c:idx val="3"/>
            <c:invertIfNegative val="0"/>
            <c:bubble3D val="0"/>
            <c:extLst>
              <c:ext xmlns:c16="http://schemas.microsoft.com/office/drawing/2014/chart" uri="{C3380CC4-5D6E-409C-BE32-E72D297353CC}">
                <c16:uniqueId val="{00000007-2E65-414D-A59E-E5438D25CE51}"/>
              </c:ext>
            </c:extLst>
          </c:dPt>
          <c:dLbls>
            <c:dLbl>
              <c:idx val="0"/>
              <c:layout>
                <c:manualLayout>
                  <c:x val="-1.3889577504064209E-4"/>
                  <c:y val="-1.5683460141782735E-2"/>
                </c:manualLayout>
              </c:layout>
              <c:tx>
                <c:rich>
                  <a:bodyPr/>
                  <a:lstStyle/>
                  <a:p>
                    <a:r>
                      <a:rPr lang="en-US" baseline="0" dirty="0"/>
                      <a:t> </a:t>
                    </a:r>
                    <a:fld id="{DBD6EF68-685E-4D89-8509-661FB3CE78AB}"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3.0141092740779952E-3"/>
                  <c:y val="-2.9906541396572513E-2"/>
                </c:manualLayout>
              </c:layout>
              <c:tx>
                <c:rich>
                  <a:bodyPr/>
                  <a:lstStyle/>
                  <a:p>
                    <a:r>
                      <a:rPr lang="en-US" baseline="0" dirty="0"/>
                      <a:t> </a:t>
                    </a:r>
                    <a:fld id="{C0928AAC-13AC-4514-ACE8-DE52EA12988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4.2569391813410143E-2"/>
                </c:manualLayout>
              </c:layout>
              <c:tx>
                <c:rich>
                  <a:bodyPr/>
                  <a:lstStyle/>
                  <a:p>
                    <a:r>
                      <a:rPr lang="en-US" baseline="0" dirty="0"/>
                      <a:t> </a:t>
                    </a:r>
                    <a:fld id="{3F0DC6F2-44D5-4237-9E37-CABC9BDFE3E5}"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2.3402962453527346E-3"/>
                  <c:y val="-3.5847908895503343E-2"/>
                </c:manualLayout>
              </c:layout>
              <c:tx>
                <c:rich>
                  <a:bodyPr/>
                  <a:lstStyle/>
                  <a:p>
                    <a:r>
                      <a:rPr lang="en-US" baseline="0" dirty="0"/>
                      <a:t> </a:t>
                    </a:r>
                    <a:fld id="{7BF5B405-A8EE-475E-9D40-554497219DA4}" type="VALUE">
                      <a:rPr lang="en-US" baseline="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r>
                      <a:rPr lang="en-US" baseline="0"/>
                      <a:t> </a:t>
                    </a:r>
                    <a:fld id="{08EA54BF-C851-4DA9-8F24-91988A60F84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20A-49B9-BBB5-74368AF56A12}"/>
                </c:ext>
              </c:extLst>
            </c:dLbl>
            <c:dLbl>
              <c:idx val="5"/>
              <c:tx>
                <c:rich>
                  <a:bodyPr/>
                  <a:lstStyle/>
                  <a:p>
                    <a:r>
                      <a:rPr lang="en-US" baseline="0"/>
                      <a:t> </a:t>
                    </a:r>
                    <a:fld id="{A645F88D-55CD-4880-B16D-29F42A4FD59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20A-49B9-BBB5-74368AF56A12}"/>
                </c:ext>
              </c:extLst>
            </c:dLbl>
            <c:dLbl>
              <c:idx val="6"/>
              <c:tx>
                <c:rich>
                  <a:bodyPr/>
                  <a:lstStyle/>
                  <a:p>
                    <a:r>
                      <a:rPr lang="en-US" baseline="0"/>
                      <a:t> </a:t>
                    </a:r>
                    <a:fld id="{90B22EA1-17AB-43B2-862C-41033820241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84F-418C-B1FC-F8A46BCAF302}"/>
                </c:ext>
              </c:extLst>
            </c:dLbl>
            <c:dLbl>
              <c:idx val="7"/>
              <c:tx>
                <c:rich>
                  <a:bodyPr/>
                  <a:lstStyle/>
                  <a:p>
                    <a:r>
                      <a:rPr lang="en-US" baseline="0"/>
                      <a:t> </a:t>
                    </a:r>
                    <a:fld id="{42462D16-8E54-401B-BAC2-75A5119125FB}"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84F-418C-B1FC-F8A46BCAF302}"/>
                </c:ext>
              </c:extLst>
            </c:dLbl>
            <c:dLbl>
              <c:idx val="8"/>
              <c:tx>
                <c:rich>
                  <a:bodyPr/>
                  <a:lstStyle/>
                  <a:p>
                    <a:r>
                      <a:rPr lang="en-US" baseline="0"/>
                      <a:t> </a:t>
                    </a:r>
                    <a:fld id="{22A4EEB0-E97A-4D00-BE97-2B2FC82715F1}"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84F-418C-B1FC-F8A46BCAF30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List1!$A$2:$A$10</c:f>
              <c:strCache>
                <c:ptCount val="9"/>
                <c:pt idx="0">
                  <c:v>Ne znam</c:v>
                </c:pt>
                <c:pt idx="1">
                  <c:v>Gregovi dnevnici</c:v>
                </c:pt>
                <c:pt idx="2">
                  <c:v>Čovpas</c:v>
                </c:pt>
                <c:pt idx="3">
                  <c:v>Harry Potter</c:v>
                </c:pt>
                <c:pt idx="4">
                  <c:v>Nogomet</c:v>
                </c:pt>
                <c:pt idx="5">
                  <c:v>Kapetan Gaćeša</c:v>
                </c:pt>
                <c:pt idx="6">
                  <c:v>Vlak u snijegu</c:v>
                </c:pt>
                <c:pt idx="7">
                  <c:v>Enciklopedije</c:v>
                </c:pt>
                <c:pt idx="8">
                  <c:v>O životinjama </c:v>
                </c:pt>
              </c:strCache>
            </c:strRef>
          </c:cat>
          <c:val>
            <c:numRef>
              <c:f>List1!$B$2:$B$10</c:f>
              <c:numCache>
                <c:formatCode>General</c:formatCode>
                <c:ptCount val="9"/>
                <c:pt idx="0">
                  <c:v>165</c:v>
                </c:pt>
                <c:pt idx="1">
                  <c:v>110</c:v>
                </c:pt>
                <c:pt idx="2">
                  <c:v>55</c:v>
                </c:pt>
                <c:pt idx="3">
                  <c:v>51</c:v>
                </c:pt>
                <c:pt idx="4">
                  <c:v>48</c:v>
                </c:pt>
                <c:pt idx="5">
                  <c:v>35</c:v>
                </c:pt>
                <c:pt idx="6">
                  <c:v>34</c:v>
                </c:pt>
                <c:pt idx="7">
                  <c:v>29</c:v>
                </c:pt>
                <c:pt idx="8">
                  <c:v>25</c:v>
                </c:pt>
              </c:numCache>
            </c:numRef>
          </c:val>
          <c:extLst>
            <c:ext xmlns:c16="http://schemas.microsoft.com/office/drawing/2014/chart" uri="{C3380CC4-5D6E-409C-BE32-E72D297353CC}">
              <c16:uniqueId val="{00000008-2E65-414D-A59E-E5438D25CE51}"/>
            </c:ext>
          </c:extLst>
        </c:ser>
        <c:dLbls>
          <c:showLegendKey val="0"/>
          <c:showVal val="0"/>
          <c:showCatName val="0"/>
          <c:showSerName val="0"/>
          <c:showPercent val="0"/>
          <c:showBubbleSize val="0"/>
        </c:dLbls>
        <c:gapWidth val="100"/>
        <c:axId val="278892688"/>
        <c:axId val="278896016"/>
      </c:barChart>
      <c:catAx>
        <c:axId val="278892688"/>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8896016"/>
        <c:crosses val="autoZero"/>
        <c:auto val="1"/>
        <c:lblAlgn val="ctr"/>
        <c:lblOffset val="100"/>
        <c:noMultiLvlLbl val="0"/>
      </c:catAx>
      <c:valAx>
        <c:axId val="278896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889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2.3515980631308411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E65-414D-A59E-E5438D25CE51}"/>
                </c:ext>
              </c:extLst>
            </c:dLbl>
            <c:dLbl>
              <c:idx val="1"/>
              <c:layout>
                <c:manualLayout>
                  <c:x val="-6.2318347874668473E-2"/>
                  <c:y val="-4.3349507232386189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E65-414D-A59E-E5438D25CE51}"/>
                </c:ext>
              </c:extLst>
            </c:dLbl>
            <c:dLbl>
              <c:idx val="2"/>
              <c:layout>
                <c:manualLayout>
                  <c:x val="-4.3112631157398752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E65-414D-A59E-E5438D25CE51}"/>
                </c:ext>
              </c:extLst>
            </c:dLbl>
            <c:dLbl>
              <c:idx val="3"/>
              <c:layout>
                <c:manualLayout>
                  <c:x val="-1.6983763789278298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E65-414D-A59E-E5438D25CE5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3"/>
                <c:pt idx="0">
                  <c:v>Da</c:v>
                </c:pt>
                <c:pt idx="1">
                  <c:v>Ne</c:v>
                </c:pt>
                <c:pt idx="2">
                  <c:v>Ostalo</c:v>
                </c:pt>
              </c:strCache>
            </c:strRef>
          </c:cat>
          <c:val>
            <c:numRef>
              <c:f>List1!$B$2:$B$5</c:f>
              <c:numCache>
                <c:formatCode>General</c:formatCode>
                <c:ptCount val="4"/>
                <c:pt idx="0">
                  <c:v>74.33</c:v>
                </c:pt>
                <c:pt idx="1">
                  <c:v>20.75</c:v>
                </c:pt>
                <c:pt idx="2">
                  <c:v>4.91</c:v>
                </c:pt>
              </c:numCache>
            </c:numRef>
          </c:val>
          <c:extLst>
            <c:ext xmlns:c16="http://schemas.microsoft.com/office/drawing/2014/chart" uri="{C3380CC4-5D6E-409C-BE32-E72D297353CC}">
              <c16:uniqueId val="{00000008-2E65-414D-A59E-E5438D25CE5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2.898673226047729E-2"/>
          <c:y val="1.6366899113540494E-2"/>
          <c:w val="0.95411694261484692"/>
          <c:h val="0.84264567446993788"/>
        </c:manualLayout>
      </c:layout>
      <c:barChart>
        <c:barDir val="col"/>
        <c:grouping val="clustered"/>
        <c:varyColors val="0"/>
        <c:ser>
          <c:idx val="0"/>
          <c:order val="0"/>
          <c:tx>
            <c:strRef>
              <c:f>List1!$B$1</c:f>
              <c:strCache>
                <c:ptCount val="1"/>
                <c:pt idx="0">
                  <c:v>  </c:v>
                </c:pt>
              </c:strCache>
            </c:strRef>
          </c:tx>
          <c:spPr>
            <a:solidFill>
              <a:schemeClr val="accent6">
                <a:shade val="76000"/>
              </a:schemeClr>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3.2403692498945199E-3"/>
                  <c:y val="-1.1202471529844799E-2"/>
                </c:manualLayout>
              </c:layout>
              <c:tx>
                <c:rich>
                  <a:bodyPr/>
                  <a:lstStyle/>
                  <a:p>
                    <a:endParaRPr lang="en-US" baseline="0" dirty="0"/>
                  </a:p>
                  <a:p>
                    <a:r>
                      <a:rPr lang="en-US" baseline="0" dirty="0"/>
                      <a:t> </a:t>
                    </a:r>
                    <a:fld id="{79A1D688-EF21-4E93-AE31-898A550C629E}"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7.6126592412122031E-4"/>
                  <c:y val="-1.6463575560758677E-2"/>
                </c:manualLayout>
              </c:layout>
              <c:tx>
                <c:rich>
                  <a:bodyPr/>
                  <a:lstStyle/>
                  <a:p>
                    <a:endParaRPr lang="en-US" baseline="0" dirty="0"/>
                  </a:p>
                  <a:p>
                    <a:r>
                      <a:rPr lang="en-US" baseline="0" dirty="0"/>
                      <a:t> </a:t>
                    </a:r>
                    <a:fld id="{E7243B1D-EAEE-481F-8128-1882A8E0A384}"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3.1366920283565428E-2"/>
                </c:manualLayout>
              </c:layout>
              <c:tx>
                <c:rich>
                  <a:bodyPr/>
                  <a:lstStyle/>
                  <a:p>
                    <a:r>
                      <a:rPr lang="en-US" baseline="0" dirty="0"/>
                      <a:t> </a:t>
                    </a:r>
                    <a:fld id="{59CB88A2-4056-4465-A451-2F48ED04ADBA}"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4.5931395953095096E-3"/>
                  <c:y val="-1.1202471529844816E-2"/>
                </c:manualLayout>
              </c:layout>
              <c:tx>
                <c:rich>
                  <a:bodyPr/>
                  <a:lstStyle/>
                  <a:p>
                    <a:endParaRPr lang="en-US" baseline="0" dirty="0"/>
                  </a:p>
                  <a:p>
                    <a:r>
                      <a:rPr lang="en-US" baseline="0" dirty="0"/>
                      <a:t> </a:t>
                    </a:r>
                    <a:fld id="{C28C7E01-3CCE-4BB6-A675-31AB9DB855F8}"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endParaRPr lang="en-US" baseline="0" dirty="0"/>
                  </a:p>
                  <a:p>
                    <a:r>
                      <a:rPr lang="en-US" baseline="0" dirty="0"/>
                      <a:t> </a:t>
                    </a:r>
                    <a:fld id="{3728494E-5B7E-4E70-99D6-8A2B58A7FECA}"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73-44B7-96B5-A00372EAEDBF}"/>
                </c:ext>
              </c:extLst>
            </c:dLbl>
            <c:dLbl>
              <c:idx val="5"/>
              <c:layout>
                <c:manualLayout>
                  <c:x val="2.2528433499567745E-3"/>
                  <c:y val="1.1202471529844755E-2"/>
                </c:manualLayout>
              </c:layout>
              <c:tx>
                <c:rich>
                  <a:bodyPr/>
                  <a:lstStyle/>
                  <a:p>
                    <a:endParaRPr lang="en-US" baseline="0" dirty="0"/>
                  </a:p>
                  <a:p>
                    <a:r>
                      <a:rPr lang="en-US" baseline="0" dirty="0"/>
                      <a:t> </a:t>
                    </a:r>
                    <a:fld id="{92FDF88B-280D-4896-8F4D-87A058B93708}"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973-44B7-96B5-A00372EAEDBF}"/>
                </c:ext>
              </c:extLst>
            </c:dLbl>
            <c:dLbl>
              <c:idx val="6"/>
              <c:tx>
                <c:rich>
                  <a:bodyPr/>
                  <a:lstStyle/>
                  <a:p>
                    <a:endParaRPr lang="en-US" baseline="0" dirty="0"/>
                  </a:p>
                  <a:p>
                    <a:r>
                      <a:rPr lang="en-US" baseline="0" dirty="0"/>
                      <a:t> </a:t>
                    </a:r>
                    <a:fld id="{6B37857B-C26B-4922-98B2-B7C64244CDA5}"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973-44B7-96B5-A00372EAEDB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Zabavna slika na koricama</c:v>
                </c:pt>
                <c:pt idx="1">
                  <c:v>Ako je po njoj snimljen film ili serija ili ako je napravljena igrica</c:v>
                </c:pt>
                <c:pt idx="2">
                  <c:v>Jednostavan i kratak tekst</c:v>
                </c:pt>
                <c:pt idx="3">
                  <c:v>Naslov</c:v>
                </c:pt>
                <c:pt idx="4">
                  <c:v>Ako su likovi djeca</c:v>
                </c:pt>
                <c:pt idx="5">
                  <c:v>Ako mi je netko preporuči</c:v>
                </c:pt>
                <c:pt idx="6">
                  <c:v>Ostalo</c:v>
                </c:pt>
              </c:strCache>
            </c:strRef>
          </c:cat>
          <c:val>
            <c:numRef>
              <c:f>List1!$B$2:$B$8</c:f>
              <c:numCache>
                <c:formatCode>General</c:formatCode>
                <c:ptCount val="7"/>
                <c:pt idx="0">
                  <c:v>21.08</c:v>
                </c:pt>
                <c:pt idx="1">
                  <c:v>18.57</c:v>
                </c:pt>
                <c:pt idx="2">
                  <c:v>18.52</c:v>
                </c:pt>
                <c:pt idx="3">
                  <c:v>17.920000000000002</c:v>
                </c:pt>
                <c:pt idx="4">
                  <c:v>13.57</c:v>
                </c:pt>
                <c:pt idx="5">
                  <c:v>8.9600000000000009</c:v>
                </c:pt>
                <c:pt idx="6">
                  <c:v>1.38</c:v>
                </c:pt>
              </c:numCache>
            </c:numRef>
          </c:val>
          <c:extLst>
            <c:ext xmlns:c16="http://schemas.microsoft.com/office/drawing/2014/chart" uri="{C3380CC4-5D6E-409C-BE32-E72D297353CC}">
              <c16:uniqueId val="{00000008-2E65-414D-A59E-E5438D25CE51}"/>
            </c:ext>
          </c:extLst>
        </c:ser>
        <c:ser>
          <c:idx val="1"/>
          <c:order val="1"/>
          <c:tx>
            <c:strRef>
              <c:f>List1!$C$1</c:f>
              <c:strCache>
                <c:ptCount val="1"/>
                <c:pt idx="0">
                  <c:v>Stupac1</c:v>
                </c:pt>
              </c:strCache>
            </c:strRef>
          </c:tx>
          <c:spPr>
            <a:solidFill>
              <a:schemeClr val="accent6">
                <a:tint val="77000"/>
              </a:schemeClr>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7000"/>
                      </a:schemeClr>
                    </a:solidFill>
                    <a:latin typeface="+mn-lt"/>
                    <a:ea typeface="+mn-ea"/>
                    <a:cs typeface="+mn-cs"/>
                  </a:defRPr>
                </a:pPr>
                <a:endParaRPr lang="sr-Latn-RS"/>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7"/>
                <c:pt idx="0">
                  <c:v>Zabavna slika na koricama</c:v>
                </c:pt>
                <c:pt idx="1">
                  <c:v>Ako je po njoj snimljen film ili serija ili ako je napravljena igrica</c:v>
                </c:pt>
                <c:pt idx="2">
                  <c:v>Jednostavan i kratak tekst</c:v>
                </c:pt>
                <c:pt idx="3">
                  <c:v>Naslov</c:v>
                </c:pt>
                <c:pt idx="4">
                  <c:v>Ako su likovi djeca</c:v>
                </c:pt>
                <c:pt idx="5">
                  <c:v>Ako mi je netko preporuči</c:v>
                </c:pt>
                <c:pt idx="6">
                  <c:v>Ostalo</c:v>
                </c:pt>
              </c:strCache>
            </c:strRef>
          </c:cat>
          <c:val>
            <c:numRef>
              <c:f>List1!$C$2:$C$8</c:f>
              <c:numCache>
                <c:formatCode>General</c:formatCode>
                <c:ptCount val="7"/>
              </c:numCache>
            </c:numRef>
          </c:val>
          <c:extLst>
            <c:ext xmlns:c16="http://schemas.microsoft.com/office/drawing/2014/chart" uri="{C3380CC4-5D6E-409C-BE32-E72D297353CC}">
              <c16:uniqueId val="{00000000-4973-44B7-96B5-A00372EAEDBF}"/>
            </c:ext>
          </c:extLst>
        </c:ser>
        <c:dLbls>
          <c:showLegendKey val="0"/>
          <c:showVal val="0"/>
          <c:showCatName val="0"/>
          <c:showSerName val="0"/>
          <c:showPercent val="0"/>
          <c:showBubbleSize val="0"/>
        </c:dLbls>
        <c:gapWidth val="100"/>
        <c:axId val="27017871"/>
        <c:axId val="603511247"/>
      </c:barChart>
      <c:catAx>
        <c:axId val="2701787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603511247"/>
        <c:crosses val="autoZero"/>
        <c:auto val="1"/>
        <c:lblAlgn val="ctr"/>
        <c:lblOffset val="100"/>
        <c:noMultiLvlLbl val="0"/>
      </c:catAx>
      <c:valAx>
        <c:axId val="60351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017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2.898673226047729E-2"/>
          <c:y val="1.6366899113540494E-2"/>
          <c:w val="0.95411694261484692"/>
          <c:h val="0.84264567446993788"/>
        </c:manualLayout>
      </c:layout>
      <c:barChart>
        <c:barDir val="col"/>
        <c:grouping val="clustered"/>
        <c:varyColors val="0"/>
        <c:ser>
          <c:idx val="0"/>
          <c:order val="0"/>
          <c:tx>
            <c:strRef>
              <c:f>List1!$B$1</c:f>
              <c:strCache>
                <c:ptCount val="1"/>
                <c:pt idx="0">
                  <c:v>  </c:v>
                </c:pt>
              </c:strCache>
            </c:strRef>
          </c:tx>
          <c:spPr>
            <a:solidFill>
              <a:schemeClr val="accent6">
                <a:shade val="76000"/>
              </a:schemeClr>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3.2403692498945199E-3"/>
                  <c:y val="-1.1202471529844799E-2"/>
                </c:manualLayout>
              </c:layout>
              <c:tx>
                <c:rich>
                  <a:bodyPr/>
                  <a:lstStyle/>
                  <a:p>
                    <a:endParaRPr lang="en-US" baseline="0" dirty="0"/>
                  </a:p>
                  <a:p>
                    <a:r>
                      <a:rPr lang="en-US" baseline="0" dirty="0"/>
                      <a:t> </a:t>
                    </a:r>
                    <a:fld id="{79A1D688-EF21-4E93-AE31-898A550C629E}"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7.6126592412122031E-4"/>
                  <c:y val="-1.6463575560758677E-2"/>
                </c:manualLayout>
              </c:layout>
              <c:tx>
                <c:rich>
                  <a:bodyPr/>
                  <a:lstStyle/>
                  <a:p>
                    <a:endParaRPr lang="en-US" baseline="0" dirty="0"/>
                  </a:p>
                  <a:p>
                    <a:r>
                      <a:rPr lang="en-US" baseline="0" dirty="0"/>
                      <a:t> </a:t>
                    </a:r>
                    <a:fld id="{E7243B1D-EAEE-481F-8128-1882A8E0A384}"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3.1366920283565428E-2"/>
                </c:manualLayout>
              </c:layout>
              <c:tx>
                <c:rich>
                  <a:bodyPr/>
                  <a:lstStyle/>
                  <a:p>
                    <a:r>
                      <a:rPr lang="en-US" baseline="0" dirty="0"/>
                      <a:t> </a:t>
                    </a:r>
                    <a:fld id="{59CB88A2-4056-4465-A451-2F48ED04ADBA}"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4.5931395953095096E-3"/>
                  <c:y val="-1.1202471529844816E-2"/>
                </c:manualLayout>
              </c:layout>
              <c:tx>
                <c:rich>
                  <a:bodyPr/>
                  <a:lstStyle/>
                  <a:p>
                    <a:endParaRPr lang="en-US" baseline="0" dirty="0"/>
                  </a:p>
                  <a:p>
                    <a:r>
                      <a:rPr lang="en-US" baseline="0" dirty="0"/>
                      <a:t> </a:t>
                    </a:r>
                    <a:fld id="{C28C7E01-3CCE-4BB6-A675-31AB9DB855F8}"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endParaRPr lang="en-US" baseline="0" dirty="0"/>
                  </a:p>
                  <a:p>
                    <a:r>
                      <a:rPr lang="en-US" baseline="0" dirty="0"/>
                      <a:t> </a:t>
                    </a:r>
                    <a:fld id="{3728494E-5B7E-4E70-99D6-8A2B58A7FECA}"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73-44B7-96B5-A00372EAEDBF}"/>
                </c:ext>
              </c:extLst>
            </c:dLbl>
            <c:dLbl>
              <c:idx val="5"/>
              <c:layout>
                <c:manualLayout>
                  <c:x val="2.2528433499567745E-3"/>
                  <c:y val="1.1202471529844755E-2"/>
                </c:manualLayout>
              </c:layout>
              <c:tx>
                <c:rich>
                  <a:bodyPr/>
                  <a:lstStyle/>
                  <a:p>
                    <a:endParaRPr lang="en-US" baseline="0" dirty="0"/>
                  </a:p>
                  <a:p>
                    <a:r>
                      <a:rPr lang="en-US" baseline="0" dirty="0"/>
                      <a:t> </a:t>
                    </a:r>
                    <a:fld id="{92FDF88B-280D-4896-8F4D-87A058B93708}"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973-44B7-96B5-A00372EAEDBF}"/>
                </c:ext>
              </c:extLst>
            </c:dLbl>
            <c:dLbl>
              <c:idx val="6"/>
              <c:tx>
                <c:rich>
                  <a:bodyPr/>
                  <a:lstStyle/>
                  <a:p>
                    <a:endParaRPr lang="en-US" baseline="0" dirty="0"/>
                  </a:p>
                  <a:p>
                    <a:r>
                      <a:rPr lang="en-US" baseline="0" dirty="0"/>
                      <a:t> </a:t>
                    </a:r>
                    <a:fld id="{6B37857B-C26B-4922-98B2-B7C64244CDA5}"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973-44B7-96B5-A00372EAEDB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5"/>
                <c:pt idx="0">
                  <c:v>Riječi i rečenice koje ne razumijem</c:v>
                </c:pt>
                <c:pt idx="1">
                  <c:v>Puno opisa</c:v>
                </c:pt>
                <c:pt idx="2">
                  <c:v>Nezanimljive korice</c:v>
                </c:pt>
                <c:pt idx="3">
                  <c:v>Nezanimljiv naslov</c:v>
                </c:pt>
                <c:pt idx="4">
                  <c:v>Ostalo</c:v>
                </c:pt>
              </c:strCache>
            </c:strRef>
          </c:cat>
          <c:val>
            <c:numRef>
              <c:f>List1!$B$2:$B$8</c:f>
              <c:numCache>
                <c:formatCode>General</c:formatCode>
                <c:ptCount val="7"/>
                <c:pt idx="0">
                  <c:v>34.770000000000003</c:v>
                </c:pt>
                <c:pt idx="1">
                  <c:v>25.97</c:v>
                </c:pt>
                <c:pt idx="2">
                  <c:v>19</c:v>
                </c:pt>
                <c:pt idx="3">
                  <c:v>18.18</c:v>
                </c:pt>
                <c:pt idx="4">
                  <c:v>2.08</c:v>
                </c:pt>
              </c:numCache>
            </c:numRef>
          </c:val>
          <c:extLst>
            <c:ext xmlns:c16="http://schemas.microsoft.com/office/drawing/2014/chart" uri="{C3380CC4-5D6E-409C-BE32-E72D297353CC}">
              <c16:uniqueId val="{00000008-2E65-414D-A59E-E5438D25CE51}"/>
            </c:ext>
          </c:extLst>
        </c:ser>
        <c:ser>
          <c:idx val="1"/>
          <c:order val="1"/>
          <c:tx>
            <c:strRef>
              <c:f>List1!$C$1</c:f>
              <c:strCache>
                <c:ptCount val="1"/>
                <c:pt idx="0">
                  <c:v>Stupac1</c:v>
                </c:pt>
              </c:strCache>
            </c:strRef>
          </c:tx>
          <c:spPr>
            <a:solidFill>
              <a:schemeClr val="accent6">
                <a:tint val="77000"/>
              </a:schemeClr>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7000"/>
                      </a:schemeClr>
                    </a:solidFill>
                    <a:latin typeface="+mn-lt"/>
                    <a:ea typeface="+mn-ea"/>
                    <a:cs typeface="+mn-cs"/>
                  </a:defRPr>
                </a:pPr>
                <a:endParaRPr lang="sr-Latn-RS"/>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List1!$A$2:$A$8</c:f>
              <c:strCache>
                <c:ptCount val="5"/>
                <c:pt idx="0">
                  <c:v>Riječi i rečenice koje ne razumijem</c:v>
                </c:pt>
                <c:pt idx="1">
                  <c:v>Puno opisa</c:v>
                </c:pt>
                <c:pt idx="2">
                  <c:v>Nezanimljive korice</c:v>
                </c:pt>
                <c:pt idx="3">
                  <c:v>Nezanimljiv naslov</c:v>
                </c:pt>
                <c:pt idx="4">
                  <c:v>Ostalo</c:v>
                </c:pt>
              </c:strCache>
            </c:strRef>
          </c:cat>
          <c:val>
            <c:numRef>
              <c:f>List1!$C$2:$C$8</c:f>
              <c:numCache>
                <c:formatCode>General</c:formatCode>
                <c:ptCount val="7"/>
              </c:numCache>
            </c:numRef>
          </c:val>
          <c:extLst>
            <c:ext xmlns:c16="http://schemas.microsoft.com/office/drawing/2014/chart" uri="{C3380CC4-5D6E-409C-BE32-E72D297353CC}">
              <c16:uniqueId val="{00000000-4973-44B7-96B5-A00372EAEDBF}"/>
            </c:ext>
          </c:extLst>
        </c:ser>
        <c:dLbls>
          <c:showLegendKey val="0"/>
          <c:showVal val="0"/>
          <c:showCatName val="0"/>
          <c:showSerName val="0"/>
          <c:showPercent val="0"/>
          <c:showBubbleSize val="0"/>
        </c:dLbls>
        <c:gapWidth val="100"/>
        <c:axId val="27017871"/>
        <c:axId val="603511247"/>
      </c:barChart>
      <c:catAx>
        <c:axId val="2701787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603511247"/>
        <c:crosses val="autoZero"/>
        <c:auto val="1"/>
        <c:lblAlgn val="ctr"/>
        <c:lblOffset val="100"/>
        <c:noMultiLvlLbl val="0"/>
      </c:catAx>
      <c:valAx>
        <c:axId val="60351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017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List1!$B$1</c:f>
              <c:strCache>
                <c:ptCount val="1"/>
                <c:pt idx="0">
                  <c:v>Stupac1</c:v>
                </c:pt>
              </c:strCache>
            </c:strRef>
          </c:tx>
          <c:spPr>
            <a:solidFill>
              <a:schemeClr val="accent6"/>
            </a:solidFill>
            <a:ln w="38100">
              <a:solidFill>
                <a:srgbClr val="187270"/>
              </a:solid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6A2-4799-91AE-0EA831CCC910}"/>
              </c:ext>
            </c:extLst>
          </c:dPt>
          <c:dPt>
            <c:idx val="1"/>
            <c:invertIfNegative val="0"/>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A6A2-4799-91AE-0EA831CCC910}"/>
              </c:ext>
            </c:extLst>
          </c:dPt>
          <c:dPt>
            <c:idx val="2"/>
            <c:invertIfNegative val="0"/>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6A2-4799-91AE-0EA831CCC910}"/>
              </c:ext>
            </c:extLst>
          </c:dPt>
          <c:dPt>
            <c:idx val="3"/>
            <c:invertIfNegative val="0"/>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A6A2-4799-91AE-0EA831CCC910}"/>
              </c:ext>
            </c:extLst>
          </c:dPt>
          <c:dLbls>
            <c:dLbl>
              <c:idx val="0"/>
              <c:layout>
                <c:manualLayout>
                  <c:x val="3.7772857142443616E-3"/>
                  <c:y val="-1.7727588402255134E-2"/>
                </c:manualLayout>
              </c:layout>
              <c:tx>
                <c:rich>
                  <a:bodyPr rot="0" spcFirstLastPara="1" vertOverflow="ellipsis" vert="horz" wrap="square" anchor="ctr" anchorCtr="1"/>
                  <a:lstStyle/>
                  <a:p>
                    <a:pPr>
                      <a:defRPr sz="1800" b="1" i="0" u="none" strike="noStrike" kern="1200" spc="0" baseline="0">
                        <a:solidFill>
                          <a:srgbClr val="187270"/>
                        </a:solidFill>
                        <a:latin typeface="+mn-lt"/>
                        <a:ea typeface="+mn-ea"/>
                        <a:cs typeface="+mn-cs"/>
                      </a:defRPr>
                    </a:pPr>
                    <a:r>
                      <a:rPr lang="en-US" baseline="0" dirty="0">
                        <a:solidFill>
                          <a:srgbClr val="187270"/>
                        </a:solidFill>
                      </a:rPr>
                      <a:t> </a:t>
                    </a:r>
                    <a:fld id="{386A796A-1920-40CE-A617-473A9B0E923E}" type="VALUE">
                      <a:rPr lang="en-US" baseline="0">
                        <a:solidFill>
                          <a:srgbClr val="187270"/>
                        </a:solidFill>
                      </a:rPr>
                      <a:pPr>
                        <a:defRPr>
                          <a:solidFill>
                            <a:srgbClr val="187270"/>
                          </a:solidFill>
                        </a:defRPr>
                      </a:pPr>
                      <a:t>[VRIJEDNOST]</a:t>
                    </a:fld>
                    <a:endParaRPr lang="en-US" baseline="0" dirty="0">
                      <a:solidFill>
                        <a:srgbClr val="187270"/>
                      </a:solidFill>
                    </a:endParaRPr>
                  </a:p>
                </c:rich>
              </c:tx>
              <c:spPr>
                <a:solidFill>
                  <a:schemeClr val="bg1"/>
                </a:solidFill>
                <a:ln>
                  <a:noFill/>
                </a:ln>
                <a:effectLst/>
              </c:spPr>
              <c:txPr>
                <a:bodyPr rot="0" spcFirstLastPara="1" vertOverflow="ellipsis" vert="horz" wrap="square" anchor="ctr" anchorCtr="1"/>
                <a:lstStyle/>
                <a:p>
                  <a:pPr>
                    <a:defRPr sz="1800" b="1" i="0" u="none" strike="noStrike" kern="1200" spc="0" baseline="0">
                      <a:solidFill>
                        <a:srgbClr val="187270"/>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9.3472741119301692E-2"/>
                      <c:h val="8.0344501497873519E-2"/>
                    </c:manualLayout>
                  </c15:layout>
                  <c15:dlblFieldTable/>
                  <c15:showDataLabelsRange val="0"/>
                </c:ext>
                <c:ext xmlns:c16="http://schemas.microsoft.com/office/drawing/2014/chart" uri="{C3380CC4-5D6E-409C-BE32-E72D297353CC}">
                  <c16:uniqueId val="{00000001-A6A2-4799-91AE-0EA831CCC910}"/>
                </c:ext>
              </c:extLst>
            </c:dLbl>
            <c:dLbl>
              <c:idx val="1"/>
              <c:layout>
                <c:manualLayout>
                  <c:x val="-6.8294629539390212E-3"/>
                  <c:y val="-3.8797225276788826E-2"/>
                </c:manualLayout>
              </c:layout>
              <c:tx>
                <c:rich>
                  <a:bodyPr rot="0" spcFirstLastPara="1" vertOverflow="ellipsis" vert="horz" wrap="square" anchor="ctr" anchorCtr="1"/>
                  <a:lstStyle/>
                  <a:p>
                    <a:pPr>
                      <a:defRPr sz="1800" b="1" i="0" u="none" strike="noStrike" kern="1200" spc="0" baseline="0">
                        <a:solidFill>
                          <a:srgbClr val="187270"/>
                        </a:solidFill>
                        <a:latin typeface="+mn-lt"/>
                        <a:ea typeface="+mn-ea"/>
                        <a:cs typeface="+mn-cs"/>
                      </a:defRPr>
                    </a:pPr>
                    <a:r>
                      <a:rPr lang="en-US" baseline="0" dirty="0">
                        <a:solidFill>
                          <a:srgbClr val="187270"/>
                        </a:solidFill>
                      </a:rPr>
                      <a:t> </a:t>
                    </a:r>
                    <a:fld id="{35316629-699A-49AF-ABFA-CE7C3470307E}" type="VALUE">
                      <a:rPr lang="en-US" baseline="0">
                        <a:solidFill>
                          <a:srgbClr val="187270"/>
                        </a:solidFill>
                      </a:rPr>
                      <a:pPr>
                        <a:defRPr>
                          <a:solidFill>
                            <a:srgbClr val="187270"/>
                          </a:solidFill>
                        </a:defRPr>
                      </a:pPr>
                      <a:t>[VRIJEDNOST]</a:t>
                    </a:fld>
                    <a:endParaRPr lang="en-US" baseline="0" dirty="0">
                      <a:solidFill>
                        <a:srgbClr val="187270"/>
                      </a:solidFill>
                    </a:endParaRPr>
                  </a:p>
                </c:rich>
              </c:tx>
              <c:spPr>
                <a:solidFill>
                  <a:schemeClr val="bg1"/>
                </a:solidFill>
                <a:ln>
                  <a:noFill/>
                </a:ln>
                <a:effectLst/>
              </c:spPr>
              <c:txPr>
                <a:bodyPr rot="0" spcFirstLastPara="1" vertOverflow="ellipsis" vert="horz" wrap="square" anchor="ctr" anchorCtr="1"/>
                <a:lstStyle/>
                <a:p>
                  <a:pPr>
                    <a:defRPr sz="1800" b="1" i="0" u="none" strike="noStrike" kern="1200" spc="0" baseline="0">
                      <a:solidFill>
                        <a:srgbClr val="187270"/>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layout>
                    <c:manualLayout>
                      <c:w val="6.5303545027268955E-2"/>
                      <c:h val="4.7750417948543782E-2"/>
                    </c:manualLayout>
                  </c15:layout>
                  <c15:dlblFieldTable/>
                  <c15:showDataLabelsRange val="0"/>
                </c:ext>
                <c:ext xmlns:c16="http://schemas.microsoft.com/office/drawing/2014/chart" uri="{C3380CC4-5D6E-409C-BE32-E72D297353CC}">
                  <c16:uniqueId val="{00000002-A6A2-4799-91AE-0EA831CCC910}"/>
                </c:ext>
              </c:extLst>
            </c:dLbl>
            <c:dLbl>
              <c:idx val="2"/>
              <c:layout>
                <c:manualLayout>
                  <c:x val="-3.1354504366321832E-3"/>
                  <c:y val="-1.5210572323020543E-2"/>
                </c:manualLayout>
              </c:layout>
              <c:tx>
                <c:rich>
                  <a:bodyPr rot="0" spcFirstLastPara="1" vertOverflow="ellipsis" vert="horz" wrap="square" anchor="ctr" anchorCtr="1"/>
                  <a:lstStyle/>
                  <a:p>
                    <a:pPr>
                      <a:defRPr sz="1800" b="1" i="0" u="none" strike="noStrike" kern="1200" spc="0" baseline="0">
                        <a:solidFill>
                          <a:srgbClr val="187270"/>
                        </a:solidFill>
                        <a:latin typeface="+mn-lt"/>
                        <a:ea typeface="+mn-ea"/>
                        <a:cs typeface="+mn-cs"/>
                      </a:defRPr>
                    </a:pPr>
                    <a:r>
                      <a:rPr lang="en-US" baseline="0" dirty="0">
                        <a:solidFill>
                          <a:srgbClr val="187270"/>
                        </a:solidFill>
                      </a:rPr>
                      <a:t> </a:t>
                    </a:r>
                    <a:fld id="{53A8A382-D6CE-4CCD-869B-5BCB65DBA2AC}" type="VALUE">
                      <a:rPr lang="en-US" baseline="0" dirty="0">
                        <a:solidFill>
                          <a:srgbClr val="187270"/>
                        </a:solidFill>
                      </a:rPr>
                      <a:pPr>
                        <a:defRPr>
                          <a:solidFill>
                            <a:srgbClr val="187270"/>
                          </a:solidFill>
                        </a:defRPr>
                      </a:pPr>
                      <a:t>[VRIJEDNOST]</a:t>
                    </a:fld>
                    <a:endParaRPr lang="en-US" baseline="0" dirty="0">
                      <a:solidFill>
                        <a:srgbClr val="187270"/>
                      </a:solidFill>
                    </a:endParaRPr>
                  </a:p>
                </c:rich>
              </c:tx>
              <c:spPr>
                <a:solidFill>
                  <a:schemeClr val="bg1"/>
                </a:solidFill>
                <a:ln>
                  <a:noFill/>
                </a:ln>
                <a:effectLst/>
              </c:spPr>
              <c:txPr>
                <a:bodyPr rot="0" spcFirstLastPara="1" vertOverflow="ellipsis" vert="horz" wrap="square" anchor="ctr" anchorCtr="1"/>
                <a:lstStyle/>
                <a:p>
                  <a:pPr>
                    <a:defRPr sz="1800" b="1" i="0" u="none" strike="noStrike" kern="1200" spc="0" baseline="0">
                      <a:solidFill>
                        <a:srgbClr val="187270"/>
                      </a:solidFill>
                      <a:latin typeface="+mn-lt"/>
                      <a:ea typeface="+mn-ea"/>
                      <a:cs typeface="+mn-cs"/>
                    </a:defRPr>
                  </a:pPr>
                  <a:endParaRPr lang="sr-Latn-RS"/>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6A2-4799-91AE-0EA831CCC910}"/>
                </c:ext>
              </c:extLst>
            </c:dLbl>
            <c:dLbl>
              <c:idx val="3"/>
              <c:layout>
                <c:manualLayout>
                  <c:x val="-2.4494953123506734E-3"/>
                  <c:y val="-2.8248205742752434E-2"/>
                </c:manualLayout>
              </c:layout>
              <c:tx>
                <c:rich>
                  <a:bodyPr/>
                  <a:lstStyle/>
                  <a:p>
                    <a:r>
                      <a:rPr lang="en-US" baseline="0" dirty="0">
                        <a:solidFill>
                          <a:srgbClr val="187270"/>
                        </a:solidFill>
                      </a:rPr>
                      <a:t> </a:t>
                    </a:r>
                    <a:fld id="{55F1762B-A265-4CC2-A1CD-CB9B41A82E3B}" type="VALUE">
                      <a:rPr lang="en-US" baseline="0">
                        <a:solidFill>
                          <a:srgbClr val="187270"/>
                        </a:solidFill>
                      </a:rPr>
                      <a:pPr/>
                      <a:t>[VRIJEDNOST]</a:t>
                    </a:fld>
                    <a:endParaRPr lang="en-US" baseline="0" dirty="0">
                      <a:solidFill>
                        <a:srgbClr val="187270"/>
                      </a:solidFill>
                    </a:endParaRP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6A2-4799-91AE-0EA831CCC910}"/>
                </c:ext>
              </c:extLst>
            </c:dLbl>
            <c:spPr>
              <a:noFill/>
              <a:ln>
                <a:noFill/>
              </a:ln>
              <a:effectLst/>
            </c:spPr>
            <c:txPr>
              <a:bodyPr rot="0" spcFirstLastPara="1" vertOverflow="ellipsis" vert="horz" wrap="square" anchor="ctr" anchorCtr="1"/>
              <a:lstStyle/>
              <a:p>
                <a:pPr>
                  <a:defRPr sz="1800" b="1" i="0" u="none" strike="noStrike" kern="1200" spc="0" baseline="0">
                    <a:solidFill>
                      <a:srgbClr val="187270"/>
                    </a:solidFill>
                    <a:latin typeface="+mn-lt"/>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List1!$A$2:$A$5</c:f>
              <c:strCache>
                <c:ptCount val="4"/>
                <c:pt idx="0">
                  <c:v>Lako</c:v>
                </c:pt>
                <c:pt idx="1">
                  <c:v>Ponekad lako, ponekad teško</c:v>
                </c:pt>
                <c:pt idx="2">
                  <c:v>Teško</c:v>
                </c:pt>
                <c:pt idx="3">
                  <c:v>Ostalo</c:v>
                </c:pt>
              </c:strCache>
            </c:strRef>
          </c:cat>
          <c:val>
            <c:numRef>
              <c:f>List1!$B$2:$B$5</c:f>
              <c:numCache>
                <c:formatCode>General</c:formatCode>
                <c:ptCount val="4"/>
                <c:pt idx="0">
                  <c:v>53.7</c:v>
                </c:pt>
                <c:pt idx="1">
                  <c:v>41.3</c:v>
                </c:pt>
                <c:pt idx="2">
                  <c:v>3.3</c:v>
                </c:pt>
                <c:pt idx="3">
                  <c:v>1.7</c:v>
                </c:pt>
              </c:numCache>
            </c:numRef>
          </c:val>
          <c:extLst>
            <c:ext xmlns:c16="http://schemas.microsoft.com/office/drawing/2014/chart" uri="{C3380CC4-5D6E-409C-BE32-E72D297353CC}">
              <c16:uniqueId val="{00000000-A6A2-4799-91AE-0EA831CCC910}"/>
            </c:ext>
          </c:extLst>
        </c:ser>
        <c:dLbls>
          <c:showLegendKey val="0"/>
          <c:showVal val="0"/>
          <c:showCatName val="0"/>
          <c:showSerName val="0"/>
          <c:showPercent val="0"/>
          <c:showBubbleSize val="0"/>
        </c:dLbls>
        <c:gapWidth val="100"/>
        <c:axId val="859699120"/>
        <c:axId val="786611456"/>
      </c:barChart>
      <c:catAx>
        <c:axId val="859699120"/>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rgbClr val="187270"/>
                </a:solidFill>
                <a:latin typeface="+mn-lt"/>
                <a:ea typeface="+mn-ea"/>
                <a:cs typeface="+mn-cs"/>
              </a:defRPr>
            </a:pPr>
            <a:endParaRPr lang="sr-Latn-RS"/>
          </a:p>
        </c:txPr>
        <c:crossAx val="786611456"/>
        <c:crosses val="autoZero"/>
        <c:auto val="1"/>
        <c:lblAlgn val="ctr"/>
        <c:lblOffset val="100"/>
        <c:noMultiLvlLbl val="0"/>
      </c:catAx>
      <c:valAx>
        <c:axId val="786611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r-Latn-RS"/>
          </a:p>
        </c:txPr>
        <c:crossAx val="859699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sr-Latn-RS"/>
    </a:p>
  </c:txPr>
  <c:externalData r:id="rId3">
    <c:autoUpdate val="0"/>
  </c:externalData>
  <c:userShapes r:id="rId4"/>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3.4692102391552869E-2"/>
          <c:y val="1.6366899113540494E-2"/>
          <c:w val="0.96200189433969541"/>
          <c:h val="0.84264567446993788"/>
        </c:manualLayout>
      </c:layout>
      <c:barChart>
        <c:barDir val="col"/>
        <c:grouping val="clustered"/>
        <c:varyColors val="0"/>
        <c:ser>
          <c:idx val="0"/>
          <c:order val="0"/>
          <c:tx>
            <c:strRef>
              <c:f>List1!$B$1</c:f>
              <c:strCache>
                <c:ptCount val="1"/>
                <c:pt idx="0">
                  <c:v>  </c:v>
                </c:pt>
              </c:strCache>
            </c:strRef>
          </c:tx>
          <c:spPr>
            <a:solidFill>
              <a:schemeClr val="accent6">
                <a:shade val="76000"/>
              </a:schemeClr>
            </a:solidFill>
            <a:ln>
              <a:noFill/>
            </a:ln>
            <a:effectLst>
              <a:outerShdw blurRad="63500" sx="102000" sy="102000" algn="ctr" rotWithShape="0">
                <a:prstClr val="black">
                  <a:alpha val="20000"/>
                </a:prstClr>
              </a:outerShdw>
            </a:effectLst>
          </c:spPr>
          <c:invertIfNegative val="0"/>
          <c:dPt>
            <c:idx val="0"/>
            <c:invertIfNegative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E65-414D-A59E-E5438D25CE51}"/>
              </c:ext>
            </c:extLst>
          </c:dPt>
          <c:dPt>
            <c:idx val="1"/>
            <c:invertIfNegative val="0"/>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E65-414D-A59E-E5438D25CE51}"/>
              </c:ext>
            </c:extLst>
          </c:dPt>
          <c:dPt>
            <c:idx val="2"/>
            <c:invertIfNegative val="0"/>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E65-414D-A59E-E5438D25CE51}"/>
              </c:ext>
            </c:extLst>
          </c:dPt>
          <c:dPt>
            <c:idx val="3"/>
            <c:invertIfNegative val="0"/>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E65-414D-A59E-E5438D25CE51}"/>
              </c:ext>
            </c:extLst>
          </c:dPt>
          <c:dLbls>
            <c:dLbl>
              <c:idx val="0"/>
              <c:layout>
                <c:manualLayout>
                  <c:x val="3.2403692498945199E-3"/>
                  <c:y val="-1.1202471529844799E-2"/>
                </c:manualLayout>
              </c:layout>
              <c:tx>
                <c:rich>
                  <a:bodyPr/>
                  <a:lstStyle/>
                  <a:p>
                    <a:endParaRPr lang="en-US" baseline="0" dirty="0"/>
                  </a:p>
                  <a:p>
                    <a:r>
                      <a:rPr lang="en-US" baseline="0" dirty="0"/>
                      <a:t> </a:t>
                    </a:r>
                    <a:fld id="{79A1D688-EF21-4E93-AE31-898A550C629E}"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65-414D-A59E-E5438D25CE51}"/>
                </c:ext>
              </c:extLst>
            </c:dLbl>
            <c:dLbl>
              <c:idx val="1"/>
              <c:layout>
                <c:manualLayout>
                  <c:x val="7.6126592412122031E-4"/>
                  <c:y val="-1.6463575560758677E-2"/>
                </c:manualLayout>
              </c:layout>
              <c:tx>
                <c:rich>
                  <a:bodyPr/>
                  <a:lstStyle/>
                  <a:p>
                    <a:endParaRPr lang="en-US" baseline="0" dirty="0"/>
                  </a:p>
                  <a:p>
                    <a:r>
                      <a:rPr lang="en-US" baseline="0" dirty="0"/>
                      <a:t> </a:t>
                    </a:r>
                    <a:fld id="{E7243B1D-EAEE-481F-8128-1882A8E0A384}"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65-414D-A59E-E5438D25CE51}"/>
                </c:ext>
              </c:extLst>
            </c:dLbl>
            <c:dLbl>
              <c:idx val="2"/>
              <c:layout>
                <c:manualLayout>
                  <c:x val="-1.4349902582264039E-3"/>
                  <c:y val="-3.1366920283565428E-2"/>
                </c:manualLayout>
              </c:layout>
              <c:tx>
                <c:rich>
                  <a:bodyPr/>
                  <a:lstStyle/>
                  <a:p>
                    <a:r>
                      <a:rPr lang="en-US" baseline="0" dirty="0"/>
                      <a:t> </a:t>
                    </a:r>
                    <a:fld id="{59CB88A2-4056-4465-A451-2F48ED04ADBA}"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E65-414D-A59E-E5438D25CE51}"/>
                </c:ext>
              </c:extLst>
            </c:dLbl>
            <c:dLbl>
              <c:idx val="3"/>
              <c:layout>
                <c:manualLayout>
                  <c:x val="-4.5931395953095096E-3"/>
                  <c:y val="-1.1202471529844816E-2"/>
                </c:manualLayout>
              </c:layout>
              <c:tx>
                <c:rich>
                  <a:bodyPr/>
                  <a:lstStyle/>
                  <a:p>
                    <a:endParaRPr lang="en-US" baseline="0" dirty="0"/>
                  </a:p>
                  <a:p>
                    <a:r>
                      <a:rPr lang="en-US" baseline="0" dirty="0"/>
                      <a:t> </a:t>
                    </a:r>
                    <a:fld id="{C28C7E01-3CCE-4BB6-A675-31AB9DB855F8}" type="VALUE">
                      <a:rPr lang="en-US" baseline="0" smtClean="0"/>
                      <a:pPr/>
                      <a:t>[VRIJEDNOST]</a:t>
                    </a:fld>
                    <a:endParaRPr lang="en-US"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E65-414D-A59E-E5438D25CE51}"/>
                </c:ext>
              </c:extLst>
            </c:dLbl>
            <c:dLbl>
              <c:idx val="4"/>
              <c:tx>
                <c:rich>
                  <a:bodyPr/>
                  <a:lstStyle/>
                  <a:p>
                    <a:endParaRPr lang="en-US" baseline="0" dirty="0"/>
                  </a:p>
                  <a:p>
                    <a:r>
                      <a:rPr lang="en-US" baseline="0" dirty="0"/>
                      <a:t> </a:t>
                    </a:r>
                    <a:fld id="{3728494E-5B7E-4E70-99D6-8A2B58A7FECA}"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973-44B7-96B5-A00372EAEDBF}"/>
                </c:ext>
              </c:extLst>
            </c:dLbl>
            <c:dLbl>
              <c:idx val="5"/>
              <c:layout>
                <c:manualLayout>
                  <c:x val="2.2528433499567745E-3"/>
                  <c:y val="1.1202471529844755E-2"/>
                </c:manualLayout>
              </c:layout>
              <c:tx>
                <c:rich>
                  <a:bodyPr/>
                  <a:lstStyle/>
                  <a:p>
                    <a:endParaRPr lang="en-US" baseline="0" dirty="0"/>
                  </a:p>
                  <a:p>
                    <a:r>
                      <a:rPr lang="en-US" baseline="0" dirty="0"/>
                      <a:t> </a:t>
                    </a:r>
                    <a:fld id="{92FDF88B-280D-4896-8F4D-87A058B93708}"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973-44B7-96B5-A00372EAEDBF}"/>
                </c:ext>
              </c:extLst>
            </c:dLbl>
            <c:dLbl>
              <c:idx val="6"/>
              <c:tx>
                <c:rich>
                  <a:bodyPr/>
                  <a:lstStyle/>
                  <a:p>
                    <a:endParaRPr lang="en-US" baseline="0" dirty="0"/>
                  </a:p>
                  <a:p>
                    <a:r>
                      <a:rPr lang="en-US" baseline="0" dirty="0"/>
                      <a:t> </a:t>
                    </a:r>
                    <a:fld id="{6B37857B-C26B-4922-98B2-B7C64244CDA5}" type="VALUE">
                      <a:rPr lang="en-US" baseline="0" smtClean="0"/>
                      <a:pPr/>
                      <a:t>[VRIJEDNOST]</a:t>
                    </a:fld>
                    <a:endParaRPr lang="en-US" baseline="0" dirty="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973-44B7-96B5-A00372EAEDBF}"/>
                </c:ext>
              </c:extLst>
            </c:dLbl>
            <c:dLbl>
              <c:idx val="7"/>
              <c:tx>
                <c:rich>
                  <a:bodyPr/>
                  <a:lstStyle/>
                  <a:p>
                    <a:r>
                      <a:rPr lang="en-US" baseline="0"/>
                      <a:t> </a:t>
                    </a:r>
                    <a:fld id="{A852E265-E632-4401-AD47-640203C1732A}"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C77-4EFF-9E78-0F7E24F0A962}"/>
                </c:ext>
              </c:extLst>
            </c:dLbl>
            <c:dLbl>
              <c:idx val="8"/>
              <c:tx>
                <c:rich>
                  <a:bodyPr/>
                  <a:lstStyle/>
                  <a:p>
                    <a:r>
                      <a:rPr lang="en-US" baseline="0"/>
                      <a:t> </a:t>
                    </a:r>
                    <a:fld id="{8B2F0E96-5858-4611-9495-573F794C15D0}"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C77-4EFF-9E78-0F7E24F0A962}"/>
                </c:ext>
              </c:extLst>
            </c:dLbl>
            <c:dLbl>
              <c:idx val="9"/>
              <c:tx>
                <c:rich>
                  <a:bodyPr/>
                  <a:lstStyle/>
                  <a:p>
                    <a:r>
                      <a:rPr lang="en-US" baseline="0"/>
                      <a:t> </a:t>
                    </a:r>
                    <a:fld id="{A921DF8F-1161-42B1-A658-D67BCAEAC60D}" type="VALUE">
                      <a:rPr lang="en-US" baseline="0"/>
                      <a:pPr/>
                      <a:t>[VRIJEDNOST]</a:t>
                    </a:fld>
                    <a:endParaRPr lang="en-US" baseline="0"/>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C77-4EFF-9E78-0F7E24F0A962}"/>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List1!$A$2:$A$11</c:f>
              <c:strCache>
                <c:ptCount val="10"/>
                <c:pt idx="0">
                  <c:v>Vlak u snijegu</c:v>
                </c:pt>
                <c:pt idx="1">
                  <c:v>Dnevnik Pauline P.</c:v>
                </c:pt>
                <c:pt idx="2">
                  <c:v>Čudnovate zgode šegrta Hlapića</c:v>
                </c:pt>
                <c:pt idx="3">
                  <c:v>Pale sam na svijetu</c:v>
                </c:pt>
                <c:pt idx="4">
                  <c:v>Eko Eko</c:v>
                </c:pt>
                <c:pt idx="5">
                  <c:v>Družba Pere Kvržice</c:v>
                </c:pt>
                <c:pt idx="6">
                  <c:v>Pismo iz Zelengrada</c:v>
                </c:pt>
                <c:pt idx="7">
                  <c:v>Duh u močvari</c:v>
                </c:pt>
                <c:pt idx="8">
                  <c:v>Gregov dnevnik</c:v>
                </c:pt>
                <c:pt idx="9">
                  <c:v>Ne znam</c:v>
                </c:pt>
              </c:strCache>
            </c:strRef>
          </c:cat>
          <c:val>
            <c:numRef>
              <c:f>List1!$B$2:$B$11</c:f>
              <c:numCache>
                <c:formatCode>General</c:formatCode>
                <c:ptCount val="10"/>
                <c:pt idx="0">
                  <c:v>202</c:v>
                </c:pt>
                <c:pt idx="1">
                  <c:v>160</c:v>
                </c:pt>
                <c:pt idx="2">
                  <c:v>125</c:v>
                </c:pt>
                <c:pt idx="3">
                  <c:v>107</c:v>
                </c:pt>
                <c:pt idx="4">
                  <c:v>77</c:v>
                </c:pt>
                <c:pt idx="5">
                  <c:v>74</c:v>
                </c:pt>
                <c:pt idx="6">
                  <c:v>57</c:v>
                </c:pt>
                <c:pt idx="7">
                  <c:v>51</c:v>
                </c:pt>
                <c:pt idx="8">
                  <c:v>31</c:v>
                </c:pt>
                <c:pt idx="9">
                  <c:v>8</c:v>
                </c:pt>
              </c:numCache>
            </c:numRef>
          </c:val>
          <c:extLst>
            <c:ext xmlns:c16="http://schemas.microsoft.com/office/drawing/2014/chart" uri="{C3380CC4-5D6E-409C-BE32-E72D297353CC}">
              <c16:uniqueId val="{00000008-2E65-414D-A59E-E5438D25CE51}"/>
            </c:ext>
          </c:extLst>
        </c:ser>
        <c:ser>
          <c:idx val="1"/>
          <c:order val="1"/>
          <c:tx>
            <c:strRef>
              <c:f>List1!$C$1</c:f>
              <c:strCache>
                <c:ptCount val="1"/>
                <c:pt idx="0">
                  <c:v>Stupac1</c:v>
                </c:pt>
              </c:strCache>
            </c:strRef>
          </c:tx>
          <c:spPr>
            <a:solidFill>
              <a:schemeClr val="accent6">
                <a:tint val="77000"/>
              </a:schemeClr>
            </a:solidFill>
            <a:ln>
              <a:noFill/>
            </a:ln>
            <a:effectLst>
              <a:outerShdw blurRad="63500" sx="102000" sy="102000" algn="ctr"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77000"/>
                      </a:schemeClr>
                    </a:solidFill>
                    <a:latin typeface="+mn-lt"/>
                    <a:ea typeface="+mn-ea"/>
                    <a:cs typeface="+mn-cs"/>
                  </a:defRPr>
                </a:pPr>
                <a:endParaRPr lang="sr-Latn-RS"/>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List1!$A$2:$A$11</c:f>
              <c:strCache>
                <c:ptCount val="10"/>
                <c:pt idx="0">
                  <c:v>Vlak u snijegu</c:v>
                </c:pt>
                <c:pt idx="1">
                  <c:v>Dnevnik Pauline P.</c:v>
                </c:pt>
                <c:pt idx="2">
                  <c:v>Čudnovate zgode šegrta Hlapića</c:v>
                </c:pt>
                <c:pt idx="3">
                  <c:v>Pale sam na svijetu</c:v>
                </c:pt>
                <c:pt idx="4">
                  <c:v>Eko Eko</c:v>
                </c:pt>
                <c:pt idx="5">
                  <c:v>Družba Pere Kvržice</c:v>
                </c:pt>
                <c:pt idx="6">
                  <c:v>Pismo iz Zelengrada</c:v>
                </c:pt>
                <c:pt idx="7">
                  <c:v>Duh u močvari</c:v>
                </c:pt>
                <c:pt idx="8">
                  <c:v>Gregov dnevnik</c:v>
                </c:pt>
                <c:pt idx="9">
                  <c:v>Ne znam</c:v>
                </c:pt>
              </c:strCache>
            </c:strRef>
          </c:cat>
          <c:val>
            <c:numRef>
              <c:f>List1!$C$2:$C$11</c:f>
              <c:numCache>
                <c:formatCode>General</c:formatCode>
                <c:ptCount val="10"/>
              </c:numCache>
            </c:numRef>
          </c:val>
          <c:extLst>
            <c:ext xmlns:c16="http://schemas.microsoft.com/office/drawing/2014/chart" uri="{C3380CC4-5D6E-409C-BE32-E72D297353CC}">
              <c16:uniqueId val="{00000000-4973-44B7-96B5-A00372EAEDBF}"/>
            </c:ext>
          </c:extLst>
        </c:ser>
        <c:dLbls>
          <c:showLegendKey val="0"/>
          <c:showVal val="0"/>
          <c:showCatName val="0"/>
          <c:showSerName val="0"/>
          <c:showPercent val="0"/>
          <c:showBubbleSize val="0"/>
        </c:dLbls>
        <c:gapWidth val="100"/>
        <c:axId val="27017871"/>
        <c:axId val="603511247"/>
      </c:barChart>
      <c:catAx>
        <c:axId val="27017871"/>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603511247"/>
        <c:crosses val="autoZero"/>
        <c:auto val="1"/>
        <c:lblAlgn val="ctr"/>
        <c:lblOffset val="100"/>
        <c:noMultiLvlLbl val="0"/>
      </c:catAx>
      <c:valAx>
        <c:axId val="60351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270178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List1!$B$1</c:f>
              <c:strCache>
                <c:ptCount val="1"/>
                <c:pt idx="0">
                  <c:v>Stupac1</c:v>
                </c:pt>
              </c:strCache>
            </c:strRef>
          </c:tx>
          <c:spPr>
            <a:ln w="38100">
              <a:solidFill>
                <a:srgbClr val="187270"/>
              </a:solidFill>
            </a:ln>
          </c:spPr>
          <c:dPt>
            <c:idx val="0"/>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E98-412C-BA0C-C92FC594A259}"/>
              </c:ext>
            </c:extLst>
          </c:dPt>
          <c:dPt>
            <c:idx val="1"/>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4E98-412C-BA0C-C92FC594A259}"/>
              </c:ext>
            </c:extLst>
          </c:dPt>
          <c:dPt>
            <c:idx val="2"/>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E98-412C-BA0C-C92FC594A259}"/>
              </c:ext>
            </c:extLst>
          </c:dPt>
          <c:dPt>
            <c:idx val="3"/>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4E98-412C-BA0C-C92FC594A259}"/>
              </c:ext>
            </c:extLst>
          </c:dPt>
          <c:dLbls>
            <c:dLbl>
              <c:idx val="0"/>
              <c:layout>
                <c:manualLayout>
                  <c:x val="3.7132738576017954E-2"/>
                  <c:y val="-9.009148009483732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E98-412C-BA0C-C92FC594A259}"/>
                </c:ext>
              </c:extLst>
            </c:dLbl>
            <c:dLbl>
              <c:idx val="1"/>
              <c:layout>
                <c:manualLayout>
                  <c:x val="-2.1232269665549527E-2"/>
                  <c:y val="2.362046091014031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4E98-412C-BA0C-C92FC594A259}"/>
                </c:ext>
              </c:extLst>
            </c:dLbl>
            <c:dLbl>
              <c:idx val="2"/>
              <c:layout>
                <c:manualLayout>
                  <c:x val="2.8125000000000001E-2"/>
                  <c:y val="4.4531247260627002E-2"/>
                </c:manualLayout>
              </c:layout>
              <c:spPr>
                <a:noFill/>
                <a:ln>
                  <a:noFill/>
                </a:ln>
                <a:effectLst/>
              </c:spPr>
              <c:txPr>
                <a:bodyPr rot="0" spcFirstLastPara="1" vertOverflow="ellipsis" vert="horz" wrap="square" lIns="38100" tIns="19050" rIns="38100" bIns="19050" anchor="ctr" anchorCtr="1">
                  <a:spAutoFit/>
                </a:bodyPr>
                <a:lstStyle/>
                <a:p>
                  <a:pPr>
                    <a:defRPr sz="1800" b="0"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E98-412C-BA0C-C92FC594A259}"/>
                </c:ext>
              </c:extLst>
            </c:dLbl>
            <c:dLbl>
              <c:idx val="3"/>
              <c:layout>
                <c:manualLayout>
                  <c:x val="-6.6355582519836412E-3"/>
                  <c:y val="0"/>
                </c:manualLayout>
              </c:layout>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4E98-412C-BA0C-C92FC594A259}"/>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4"/>
                <c:pt idx="0">
                  <c:v>Mama, tata, brat, sestra</c:v>
                </c:pt>
                <c:pt idx="1">
                  <c:v>Sama/sam sam si čitala/čitao.</c:v>
                </c:pt>
                <c:pt idx="2">
                  <c:v>Nitko mi nije čitao.</c:v>
                </c:pt>
                <c:pt idx="3">
                  <c:v>Ostalo</c:v>
                </c:pt>
              </c:strCache>
            </c:strRef>
          </c:cat>
          <c:val>
            <c:numRef>
              <c:f>List1!$B$2:$B$5</c:f>
              <c:numCache>
                <c:formatCode>General</c:formatCode>
                <c:ptCount val="4"/>
                <c:pt idx="0">
                  <c:v>71.55</c:v>
                </c:pt>
                <c:pt idx="1">
                  <c:v>10.71</c:v>
                </c:pt>
                <c:pt idx="2">
                  <c:v>9.5399999999999991</c:v>
                </c:pt>
                <c:pt idx="3">
                  <c:v>8.1999999999999993</c:v>
                </c:pt>
              </c:numCache>
            </c:numRef>
          </c:val>
          <c:extLst>
            <c:ext xmlns:c16="http://schemas.microsoft.com/office/drawing/2014/chart" uri="{C3380CC4-5D6E-409C-BE32-E72D297353CC}">
              <c16:uniqueId val="{00000000-4E98-412C-BA0C-C92FC594A259}"/>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spPr>
            <a:ln w="38100">
              <a:solidFill>
                <a:srgbClr val="187270"/>
              </a:solidFill>
            </a:ln>
          </c:spPr>
          <c:dPt>
            <c:idx val="0"/>
            <c:bubble3D val="0"/>
            <c:spPr>
              <a:solidFill>
                <a:schemeClr val="accent6">
                  <a:shade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F78-4724-8014-2B8EFD9FEB13}"/>
              </c:ext>
            </c:extLst>
          </c:dPt>
          <c:dPt>
            <c:idx val="1"/>
            <c:bubble3D val="0"/>
            <c:spPr>
              <a:solidFill>
                <a:schemeClr val="accent6">
                  <a:shade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0F78-4724-8014-2B8EFD9FEB13}"/>
              </c:ext>
            </c:extLst>
          </c:dPt>
          <c:dPt>
            <c:idx val="2"/>
            <c:bubble3D val="0"/>
            <c:spPr>
              <a:solidFill>
                <a:schemeClr val="accent6">
                  <a:tint val="86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F78-4724-8014-2B8EFD9FEB13}"/>
              </c:ext>
            </c:extLst>
          </c:dPt>
          <c:dPt>
            <c:idx val="3"/>
            <c:bubble3D val="0"/>
            <c:spPr>
              <a:solidFill>
                <a:schemeClr val="accent6">
                  <a:tint val="58000"/>
                </a:schemeClr>
              </a:solidFill>
              <a:ln w="38100">
                <a:solidFill>
                  <a:srgbClr val="187270"/>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0F78-4724-8014-2B8EFD9FEB13}"/>
              </c:ext>
            </c:extLst>
          </c:dPt>
          <c:dLbls>
            <c:dLbl>
              <c:idx val="0"/>
              <c:layout>
                <c:manualLayout>
                  <c:x val="3.1585010836662167E-2"/>
                  <c:y val="0.257812484140472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15:layout>
                    <c:manualLayout>
                      <c:w val="0.23597650098425194"/>
                      <c:h val="0.30445310627133942"/>
                    </c:manualLayout>
                  </c15:layout>
                </c:ext>
                <c:ext xmlns:c16="http://schemas.microsoft.com/office/drawing/2014/chart" uri="{C3380CC4-5D6E-409C-BE32-E72D297353CC}">
                  <c16:uniqueId val="{00000001-0F78-4724-8014-2B8EFD9FEB13}"/>
                </c:ext>
              </c:extLst>
            </c:dLbl>
            <c:dLbl>
              <c:idx val="1"/>
              <c:layout>
                <c:manualLayout>
                  <c:x val="-0.12365278158552218"/>
                  <c:y val="-8.6718744665431641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15:layout>
                    <c:manualLayout>
                      <c:w val="0.19038817040907274"/>
                      <c:h val="0.36393747761211381"/>
                    </c:manualLayout>
                  </c15:layout>
                </c:ext>
                <c:ext xmlns:c16="http://schemas.microsoft.com/office/drawing/2014/chart" uri="{C3380CC4-5D6E-409C-BE32-E72D297353CC}">
                  <c16:uniqueId val="{00000002-0F78-4724-8014-2B8EFD9FEB13}"/>
                </c:ext>
              </c:extLst>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3-0F78-4724-8014-2B8EFD9FEB13}"/>
                </c:ext>
              </c:extLst>
            </c:dLbl>
            <c:dLbl>
              <c:idx val="3"/>
              <c:layout>
                <c:manualLayout>
                  <c:x val="-3.1250000000000056E-2"/>
                  <c:y val="-1.6406248990757322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0F78-4724-8014-2B8EFD9FEB13}"/>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4"/>
                <c:pt idx="0">
                  <c:v>Knjige dobivam i kada mi nije rođendan.</c:v>
                </c:pt>
                <c:pt idx="1">
                  <c:v>Nikada nisam dobila/dobio knjigu za rođendan.</c:v>
                </c:pt>
                <c:pt idx="2">
                  <c:v>Za svaki rođendan dobijem barem jednu knjigu.</c:v>
                </c:pt>
                <c:pt idx="3">
                  <c:v>Ostalo</c:v>
                </c:pt>
              </c:strCache>
            </c:strRef>
          </c:cat>
          <c:val>
            <c:numRef>
              <c:f>List1!$B$2:$B$5</c:f>
              <c:numCache>
                <c:formatCode>General</c:formatCode>
                <c:ptCount val="4"/>
                <c:pt idx="0">
                  <c:v>38.43</c:v>
                </c:pt>
                <c:pt idx="1">
                  <c:v>37.4</c:v>
                </c:pt>
                <c:pt idx="2">
                  <c:v>18.11</c:v>
                </c:pt>
                <c:pt idx="3">
                  <c:v>6.06</c:v>
                </c:pt>
              </c:numCache>
            </c:numRef>
          </c:val>
          <c:extLst>
            <c:ext xmlns:c16="http://schemas.microsoft.com/office/drawing/2014/chart" uri="{C3380CC4-5D6E-409C-BE32-E72D297353CC}">
              <c16:uniqueId val="{00000000-0F78-4724-8014-2B8EFD9FEB13}"/>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7746-4EAB-A960-3169FD7197B0}"/>
              </c:ext>
            </c:extLst>
          </c:dPt>
          <c:dPt>
            <c:idx val="1"/>
            <c:bubble3D val="0"/>
            <c:spPr>
              <a:solidFill>
                <a:schemeClr val="accent6">
                  <a:shade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7746-4EAB-A960-3169FD7197B0}"/>
              </c:ext>
            </c:extLst>
          </c:dPt>
          <c:dPt>
            <c:idx val="2"/>
            <c:bubble3D val="0"/>
            <c:spPr>
              <a:solidFill>
                <a:schemeClr val="accent6">
                  <a:shade val="9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7746-4EAB-A960-3169FD7197B0}"/>
              </c:ext>
            </c:extLst>
          </c:dPt>
          <c:dPt>
            <c:idx val="3"/>
            <c:bubble3D val="0"/>
            <c:spPr>
              <a:solidFill>
                <a:schemeClr val="accent6">
                  <a:tint val="9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7746-4EAB-A960-3169FD7197B0}"/>
              </c:ext>
            </c:extLst>
          </c:dPt>
          <c:dPt>
            <c:idx val="4"/>
            <c:bubble3D val="0"/>
            <c:spPr>
              <a:solidFill>
                <a:schemeClr val="accent6">
                  <a:tint val="7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7746-4EAB-A960-3169FD7197B0}"/>
              </c:ext>
            </c:extLst>
          </c:dPt>
          <c:dPt>
            <c:idx val="5"/>
            <c:bubble3D val="0"/>
            <c:spPr>
              <a:solidFill>
                <a:schemeClr val="accent6">
                  <a:tint val="50000"/>
                </a:schemeClr>
              </a:solidFill>
              <a:ln w="38100">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7746-4EAB-A960-3169FD7197B0}"/>
              </c:ext>
            </c:extLst>
          </c:dPt>
          <c:dLbls>
            <c:dLbl>
              <c:idx val="0"/>
              <c:layout>
                <c:manualLayout>
                  <c:x val="1.1288258000691635E-2"/>
                  <c:y val="-4.2968250983843377E-17"/>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746-4EAB-A960-3169FD7197B0}"/>
                </c:ext>
              </c:extLst>
            </c:dLbl>
            <c:dLbl>
              <c:idx val="1"/>
              <c:layout>
                <c:manualLayout>
                  <c:x val="5.0797161003112823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7746-4EAB-A960-3169FD7197B0}"/>
                </c:ext>
              </c:extLst>
            </c:dLbl>
            <c:dLbl>
              <c:idx val="2"/>
              <c:layout>
                <c:manualLayout>
                  <c:x val="-3.5275806252161708E-2"/>
                  <c:y val="-4.6874997116449491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746-4EAB-A960-3169FD7197B0}"/>
                </c:ext>
              </c:extLst>
            </c:dLbl>
            <c:dLbl>
              <c:idx val="3"/>
              <c:layout>
                <c:manualLayout>
                  <c:x val="-3.245374175198875E-2"/>
                  <c:y val="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7746-4EAB-A960-3169FD7197B0}"/>
                </c:ext>
              </c:extLst>
            </c:dLbl>
            <c:dLbl>
              <c:idx val="4"/>
              <c:layout>
                <c:manualLayout>
                  <c:x val="-1.9754451501210545E-2"/>
                  <c:y val="-7.0312495674674236E-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7746-4EAB-A960-3169FD7197B0}"/>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5-7746-4EAB-A960-3169FD7197B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List1!$A$2:$A$7</c:f>
              <c:strCache>
                <c:ptCount val="6"/>
                <c:pt idx="0">
                  <c:v>Mamu</c:v>
                </c:pt>
                <c:pt idx="1">
                  <c:v>Tatu</c:v>
                </c:pt>
                <c:pt idx="2">
                  <c:v>Bake i djedove</c:v>
                </c:pt>
                <c:pt idx="3">
                  <c:v>Braću i sestre</c:v>
                </c:pt>
                <c:pt idx="4">
                  <c:v>Nikoga</c:v>
                </c:pt>
                <c:pt idx="5">
                  <c:v>Ostalo</c:v>
                </c:pt>
              </c:strCache>
            </c:strRef>
          </c:cat>
          <c:val>
            <c:numRef>
              <c:f>List1!$B$2:$B$7</c:f>
              <c:numCache>
                <c:formatCode>General</c:formatCode>
                <c:ptCount val="6"/>
                <c:pt idx="0">
                  <c:v>36.200000000000003</c:v>
                </c:pt>
                <c:pt idx="1">
                  <c:v>17.600000000000001</c:v>
                </c:pt>
                <c:pt idx="2">
                  <c:v>16.3</c:v>
                </c:pt>
                <c:pt idx="3">
                  <c:v>14.6</c:v>
                </c:pt>
                <c:pt idx="4">
                  <c:v>9.6999999999999993</c:v>
                </c:pt>
                <c:pt idx="5">
                  <c:v>5.6</c:v>
                </c:pt>
              </c:numCache>
            </c:numRef>
          </c:val>
          <c:extLst>
            <c:ext xmlns:c16="http://schemas.microsoft.com/office/drawing/2014/chart" uri="{C3380CC4-5D6E-409C-BE32-E72D297353CC}">
              <c16:uniqueId val="{00000000-7746-4EAB-A960-3169FD7197B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0">
      <a:noFill/>
    </a:ln>
    <a:effectLst/>
  </c:spPr>
  <c:txPr>
    <a:bodyPr/>
    <a:lstStyle/>
    <a:p>
      <a:pPr>
        <a:defRPr/>
      </a:pPr>
      <a:endParaRPr lang="sr-Latn-R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4EFC-475C-9704-D55080633B3C}"/>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EFC-475C-9704-D55080633B3C}"/>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4EFC-475C-9704-D55080633B3C}"/>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EFC-475C-9704-D55080633B3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0-4EFC-475C-9704-D55080633B3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1-4EFC-475C-9704-D55080633B3C}"/>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2-4EFC-475C-9704-D55080633B3C}"/>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3-4EFC-475C-9704-D55080633B3C}"/>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List1!$A$2:$A$5</c:f>
              <c:numCache>
                <c:formatCode>General</c:formatCode>
                <c:ptCount val="4"/>
              </c:numCache>
            </c:numRef>
          </c:cat>
          <c:val>
            <c:numRef>
              <c:f>List1!$B$2:$B$5</c:f>
              <c:numCache>
                <c:formatCode>General</c:formatCode>
                <c:ptCount val="4"/>
              </c:numCache>
            </c:numRef>
          </c:val>
          <c:extLst>
            <c:ext xmlns:c16="http://schemas.microsoft.com/office/drawing/2014/chart" uri="{C3380CC4-5D6E-409C-BE32-E72D297353CC}">
              <c16:uniqueId val="{00000000-7746-4EAB-A960-3169FD7197B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7D9-41A9-9336-BB4E132BB42E}"/>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7D9-41A9-9336-BB4E132BB42E}"/>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7D9-41A9-9336-BB4E132BB42E}"/>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7D9-41A9-9336-BB4E132BB42E}"/>
              </c:ext>
            </c:extLst>
          </c:dPt>
          <c:dLbls>
            <c:dLbl>
              <c:idx val="0"/>
              <c:layout>
                <c:manualLayout>
                  <c:x val="2.4999999999999887E-2"/>
                  <c:y val="-8.5936501967686754E-17"/>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7D9-41A9-9336-BB4E132BB42E}"/>
                </c:ext>
              </c:extLst>
            </c:dLbl>
            <c:dLbl>
              <c:idx val="1"/>
              <c:layout>
                <c:manualLayout>
                  <c:x val="-2.6562500000000006E-2"/>
                  <c:y val="-8.5936501967686754E-17"/>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37D9-41A9-9336-BB4E132BB42E}"/>
                </c:ext>
              </c:extLst>
            </c:dLbl>
            <c:dLbl>
              <c:idx val="2"/>
              <c:layout>
                <c:manualLayout>
                  <c:x val="-1.7187500000000001E-2"/>
                  <c:y val="-3.2812497981514643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7D9-41A9-9336-BB4E132BB42E}"/>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4-37D9-41A9-9336-BB4E132BB42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rgbClr val="187270"/>
                    </a:solidFill>
                    <a:latin typeface="Arial Black" panose="020B0A04020102020204" pitchFamily="34" charset="0"/>
                    <a:ea typeface="+mn-ea"/>
                    <a:cs typeface="+mn-cs"/>
                  </a:defRPr>
                </a:pPr>
                <a:endParaRPr lang="sr-Latn-R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List1!$A$2:$A$5</c:f>
              <c:strCache>
                <c:ptCount val="3"/>
                <c:pt idx="0">
                  <c:v>Prije polaska u školu.</c:v>
                </c:pt>
                <c:pt idx="1">
                  <c:v>Kada sam krenula/krenuo u školu.</c:v>
                </c:pt>
                <c:pt idx="2">
                  <c:v>Ostalo</c:v>
                </c:pt>
              </c:strCache>
            </c:strRef>
          </c:cat>
          <c:val>
            <c:numRef>
              <c:f>List1!$B$2:$B$5</c:f>
              <c:numCache>
                <c:formatCode>General</c:formatCode>
                <c:ptCount val="4"/>
                <c:pt idx="0">
                  <c:v>55.38</c:v>
                </c:pt>
                <c:pt idx="1">
                  <c:v>37.549999999999997</c:v>
                </c:pt>
                <c:pt idx="2">
                  <c:v>7.1</c:v>
                </c:pt>
              </c:numCache>
            </c:numRef>
          </c:val>
          <c:extLst>
            <c:ext xmlns:c16="http://schemas.microsoft.com/office/drawing/2014/chart" uri="{C3380CC4-5D6E-409C-BE32-E72D297353CC}">
              <c16:uniqueId val="{00000000-37D9-41A9-9336-BB4E132BB42E}"/>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   </c:v>
                </c:pt>
              </c:strCache>
            </c:strRef>
          </c:tx>
          <c:dPt>
            <c:idx val="0"/>
            <c:bubble3D val="0"/>
            <c:spPr>
              <a:solidFill>
                <a:schemeClr val="accent6">
                  <a:shade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0-B961-40E4-9F7F-E1A88FC6E32F}"/>
              </c:ext>
            </c:extLst>
          </c:dPt>
          <c:dPt>
            <c:idx val="1"/>
            <c:bubble3D val="0"/>
            <c:spPr>
              <a:solidFill>
                <a:schemeClr val="accent6">
                  <a:shade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961-40E4-9F7F-E1A88FC6E32F}"/>
              </c:ext>
            </c:extLst>
          </c:dPt>
          <c:dPt>
            <c:idx val="2"/>
            <c:bubble3D val="0"/>
            <c:spPr>
              <a:solidFill>
                <a:schemeClr val="accent6">
                  <a:tint val="8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B961-40E4-9F7F-E1A88FC6E32F}"/>
              </c:ext>
            </c:extLst>
          </c:dPt>
          <c:dPt>
            <c:idx val="3"/>
            <c:bubble3D val="0"/>
            <c:spPr>
              <a:solidFill>
                <a:schemeClr val="accent6">
                  <a:tint val="58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B961-40E4-9F7F-E1A88FC6E32F}"/>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0-B961-40E4-9F7F-E1A88FC6E32F}"/>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hade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1-B961-40E4-9F7F-E1A88FC6E32F}"/>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86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2-B961-40E4-9F7F-E1A88FC6E32F}"/>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tint val="58000"/>
                        </a:schemeClr>
                      </a:solidFill>
                      <a:latin typeface="+mn-lt"/>
                      <a:ea typeface="+mn-ea"/>
                      <a:cs typeface="+mn-cs"/>
                    </a:defRPr>
                  </a:pPr>
                  <a:endParaRPr lang="sr-Latn-RS"/>
                </a:p>
              </c:txPr>
              <c:dLblPos val="outEnd"/>
              <c:showLegendKey val="0"/>
              <c:showVal val="0"/>
              <c:showCatName val="1"/>
              <c:showSerName val="0"/>
              <c:showPercent val="1"/>
              <c:showBubbleSize val="0"/>
              <c:extLst>
                <c:ext xmlns:c16="http://schemas.microsoft.com/office/drawing/2014/chart" uri="{C3380CC4-5D6E-409C-BE32-E72D297353CC}">
                  <c16:uniqueId val="{00000003-B961-40E4-9F7F-E1A88FC6E32F}"/>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List1!$A$2:$A$5</c:f>
              <c:numCache>
                <c:formatCode>General</c:formatCode>
                <c:ptCount val="4"/>
              </c:numCache>
            </c:numRef>
          </c:cat>
          <c:val>
            <c:numRef>
              <c:f>List1!$B$2:$B$5</c:f>
              <c:numCache>
                <c:formatCode>General</c:formatCode>
                <c:ptCount val="4"/>
              </c:numCache>
            </c:numRef>
          </c:val>
          <c:extLst>
            <c:ext xmlns:c16="http://schemas.microsoft.com/office/drawing/2014/chart" uri="{C3380CC4-5D6E-409C-BE32-E72D297353CC}">
              <c16:uniqueId val="{00000000-7746-4EAB-A960-3169FD7197B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10.xml><?xml version="1.0" encoding="utf-8"?>
<cs:colorStyle xmlns:cs="http://schemas.microsoft.com/office/drawing/2012/chartStyle" xmlns:a="http://schemas.openxmlformats.org/drawingml/2006/main" meth="withinLinear" id="19">
  <a:schemeClr val="accent6"/>
</cs:colorStyle>
</file>

<file path=ppt/charts/colors11.xml><?xml version="1.0" encoding="utf-8"?>
<cs:colorStyle xmlns:cs="http://schemas.microsoft.com/office/drawing/2012/chartStyle" xmlns:a="http://schemas.openxmlformats.org/drawingml/2006/main" meth="withinLinear" id="19">
  <a:schemeClr val="accent6"/>
</cs:colorStyle>
</file>

<file path=ppt/charts/colors12.xml><?xml version="1.0" encoding="utf-8"?>
<cs:colorStyle xmlns:cs="http://schemas.microsoft.com/office/drawing/2012/chartStyle" xmlns:a="http://schemas.openxmlformats.org/drawingml/2006/main" meth="withinLinear" id="19">
  <a:schemeClr val="accent6"/>
</cs:colorStyle>
</file>

<file path=ppt/charts/colors13.xml><?xml version="1.0" encoding="utf-8"?>
<cs:colorStyle xmlns:cs="http://schemas.microsoft.com/office/drawing/2012/chartStyle" xmlns:a="http://schemas.openxmlformats.org/drawingml/2006/main" meth="withinLinear" id="19">
  <a:schemeClr val="accent6"/>
</cs:colorStyle>
</file>

<file path=ppt/charts/colors14.xml><?xml version="1.0" encoding="utf-8"?>
<cs:colorStyle xmlns:cs="http://schemas.microsoft.com/office/drawing/2012/chartStyle" xmlns:a="http://schemas.openxmlformats.org/drawingml/2006/main" meth="withinLinear" id="19">
  <a:schemeClr val="accent6"/>
</cs:colorStyle>
</file>

<file path=ppt/charts/colors15.xml><?xml version="1.0" encoding="utf-8"?>
<cs:colorStyle xmlns:cs="http://schemas.microsoft.com/office/drawing/2012/chartStyle" xmlns:a="http://schemas.openxmlformats.org/drawingml/2006/main" meth="withinLinear" id="19">
  <a:schemeClr val="accent6"/>
</cs:colorStyle>
</file>

<file path=ppt/charts/colors16.xml><?xml version="1.0" encoding="utf-8"?>
<cs:colorStyle xmlns:cs="http://schemas.microsoft.com/office/drawing/2012/chartStyle" xmlns:a="http://schemas.openxmlformats.org/drawingml/2006/main" meth="withinLinear" id="19">
  <a:schemeClr val="accent6"/>
</cs:colorStyle>
</file>

<file path=ppt/charts/colors17.xml><?xml version="1.0" encoding="utf-8"?>
<cs:colorStyle xmlns:cs="http://schemas.microsoft.com/office/drawing/2012/chartStyle" xmlns:a="http://schemas.openxmlformats.org/drawingml/2006/main" meth="withinLinear" id="19">
  <a:schemeClr val="accent6"/>
</cs:colorStyle>
</file>

<file path=ppt/charts/colors18.xml><?xml version="1.0" encoding="utf-8"?>
<cs:colorStyle xmlns:cs="http://schemas.microsoft.com/office/drawing/2012/chartStyle" xmlns:a="http://schemas.openxmlformats.org/drawingml/2006/main" meth="withinLinear" id="19">
  <a:schemeClr val="accent6"/>
</cs:colorStyle>
</file>

<file path=ppt/charts/colors19.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20.xml><?xml version="1.0" encoding="utf-8"?>
<cs:colorStyle xmlns:cs="http://schemas.microsoft.com/office/drawing/2012/chartStyle" xmlns:a="http://schemas.openxmlformats.org/drawingml/2006/main" meth="withinLinear" id="19">
  <a:schemeClr val="accent6"/>
</cs:colorStyle>
</file>

<file path=ppt/charts/colors21.xml><?xml version="1.0" encoding="utf-8"?>
<cs:colorStyle xmlns:cs="http://schemas.microsoft.com/office/drawing/2012/chartStyle" xmlns:a="http://schemas.openxmlformats.org/drawingml/2006/main" meth="withinLinear" id="19">
  <a:schemeClr val="accent6"/>
</cs:colorStyle>
</file>

<file path=ppt/charts/colors22.xml><?xml version="1.0" encoding="utf-8"?>
<cs:colorStyle xmlns:cs="http://schemas.microsoft.com/office/drawing/2012/chartStyle" xmlns:a="http://schemas.openxmlformats.org/drawingml/2006/main" meth="withinLinear" id="19">
  <a:schemeClr val="accent6"/>
</cs:colorStyle>
</file>

<file path=ppt/charts/colors23.xml><?xml version="1.0" encoding="utf-8"?>
<cs:colorStyle xmlns:cs="http://schemas.microsoft.com/office/drawing/2012/chartStyle" xmlns:a="http://schemas.openxmlformats.org/drawingml/2006/main" meth="withinLinear" id="19">
  <a:schemeClr val="accent6"/>
</cs:colorStyle>
</file>

<file path=ppt/charts/colors24.xml><?xml version="1.0" encoding="utf-8"?>
<cs:colorStyle xmlns:cs="http://schemas.microsoft.com/office/drawing/2012/chartStyle" xmlns:a="http://schemas.openxmlformats.org/drawingml/2006/main" meth="withinLinear" id="19">
  <a:schemeClr val="accent6"/>
</cs:colorStyle>
</file>

<file path=ppt/charts/colors25.xml><?xml version="1.0" encoding="utf-8"?>
<cs:colorStyle xmlns:cs="http://schemas.microsoft.com/office/drawing/2012/chartStyle" xmlns:a="http://schemas.openxmlformats.org/drawingml/2006/main" meth="withinLinear" id="19">
  <a:schemeClr val="accent6"/>
</cs:colorStyle>
</file>

<file path=ppt/charts/colors26.xml><?xml version="1.0" encoding="utf-8"?>
<cs:colorStyle xmlns:cs="http://schemas.microsoft.com/office/drawing/2012/chartStyle" xmlns:a="http://schemas.openxmlformats.org/drawingml/2006/main" meth="withinLinear" id="19">
  <a:schemeClr val="accent6"/>
</cs:colorStyle>
</file>

<file path=ppt/charts/colors27.xml><?xml version="1.0" encoding="utf-8"?>
<cs:colorStyle xmlns:cs="http://schemas.microsoft.com/office/drawing/2012/chartStyle" xmlns:a="http://schemas.openxmlformats.org/drawingml/2006/main" meth="withinLinear" id="19">
  <a:schemeClr val="accent6"/>
</cs:colorStyle>
</file>

<file path=ppt/charts/colors28.xml><?xml version="1.0" encoding="utf-8"?>
<cs:colorStyle xmlns:cs="http://schemas.microsoft.com/office/drawing/2012/chartStyle" xmlns:a="http://schemas.openxmlformats.org/drawingml/2006/main" meth="withinLinear" id="19">
  <a:schemeClr val="accent6"/>
</cs:colorStyle>
</file>

<file path=ppt/charts/colors29.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30.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withinLinearReversed" id="26">
  <a:schemeClr val="accent6"/>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withinLinear" id="19">
  <a:schemeClr val="accent6"/>
</cs:colorStyle>
</file>

<file path=ppt/charts/colors7.xml><?xml version="1.0" encoding="utf-8"?>
<cs:colorStyle xmlns:cs="http://schemas.microsoft.com/office/drawing/2012/chartStyle" xmlns:a="http://schemas.openxmlformats.org/drawingml/2006/main" meth="withinLinear" id="19">
  <a:schemeClr val="accent6"/>
</cs:colorStyle>
</file>

<file path=ppt/charts/colors8.xml><?xml version="1.0" encoding="utf-8"?>
<cs:colorStyle xmlns:cs="http://schemas.microsoft.com/office/drawing/2012/chartStyle" xmlns:a="http://schemas.openxmlformats.org/drawingml/2006/main" meth="withinLinear" id="19">
  <a:schemeClr val="accent6"/>
</cs:colorStyle>
</file>

<file path=ppt/charts/colors9.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0.75273</cdr:x>
      <cdr:y>0</cdr:y>
    </cdr:from>
    <cdr:to>
      <cdr:x>1</cdr:x>
      <cdr:y>0.63741</cdr:y>
    </cdr:to>
    <cdr:sp macro="" textlink="">
      <cdr:nvSpPr>
        <cdr:cNvPr id="2" name="Pravokutnik 1">
          <a:extLst xmlns:a="http://schemas.openxmlformats.org/drawingml/2006/main">
            <a:ext uri="{FF2B5EF4-FFF2-40B4-BE49-F238E27FC236}">
              <a16:creationId xmlns:a16="http://schemas.microsoft.com/office/drawing/2014/main" id="{8943A4A4-DD10-4B0A-AFFE-A1FDD5BE8E29}"/>
            </a:ext>
          </a:extLst>
        </cdr:cNvPr>
        <cdr:cNvSpPr/>
      </cdr:nvSpPr>
      <cdr:spPr>
        <a:xfrm xmlns:a="http://schemas.openxmlformats.org/drawingml/2006/main">
          <a:off x="7805394" y="0"/>
          <a:ext cx="2564089" cy="3693319"/>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91440" tIns="45720" rIns="91440" bIns="45720">
          <a:spAutoFit/>
        </a:bodyPr>
        <a:lstStyle xmlns:a="http://schemas.openxmlformats.org/drawingml/2006/main">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hr-HR" sz="1800" dirty="0">
            <a:ln w="0"/>
            <a:solidFill>
              <a:srgbClr val="187270"/>
            </a:solidFill>
            <a:effectLst/>
            <a:latin typeface="Arial Black" panose="020B0A04020102020204" pitchFamily="34" charset="0"/>
          </a:endParaRPr>
        </a:p>
        <a:p xmlns:a="http://schemas.openxmlformats.org/drawingml/2006/main">
          <a:pPr algn="ctr"/>
          <a:r>
            <a:rPr lang="hr-HR" sz="1800" dirty="0">
              <a:ln w="0"/>
              <a:solidFill>
                <a:srgbClr val="187270"/>
              </a:solidFill>
              <a:effectLst/>
              <a:latin typeface="Arial Black" panose="020B0A04020102020204" pitchFamily="34" charset="0"/>
            </a:rPr>
            <a:t>Nemaju jasan stav i pojašnjavaju.</a:t>
          </a:r>
        </a:p>
        <a:p xmlns:a="http://schemas.openxmlformats.org/drawingml/2006/main">
          <a:pPr algn="ctr"/>
          <a:r>
            <a:rPr lang="hr-HR" sz="1800" dirty="0">
              <a:ln w="0"/>
              <a:solidFill>
                <a:srgbClr val="187270"/>
              </a:solidFill>
              <a:effectLst/>
              <a:latin typeface="Arial Black" panose="020B0A04020102020204" pitchFamily="34" charset="0"/>
            </a:rPr>
            <a:t>Povezuju s raspoloženjem.</a:t>
          </a:r>
        </a:p>
        <a:p xmlns:a="http://schemas.openxmlformats.org/drawingml/2006/main">
          <a:pPr algn="ctr"/>
          <a:r>
            <a:rPr lang="hr-HR" sz="1800" b="0" cap="none" spc="0" dirty="0">
              <a:ln w="0"/>
              <a:solidFill>
                <a:srgbClr val="187270"/>
              </a:solidFill>
              <a:effectLst/>
              <a:latin typeface="Arial Black" panose="020B0A04020102020204" pitchFamily="34" charset="0"/>
            </a:rPr>
            <a:t>Vole kada im je tema zanimljiva.</a:t>
          </a:r>
        </a:p>
        <a:p xmlns:a="http://schemas.openxmlformats.org/drawingml/2006/main">
          <a:pPr algn="ctr"/>
          <a:r>
            <a:rPr lang="hr-HR" sz="1800" dirty="0">
              <a:ln w="0"/>
              <a:solidFill>
                <a:srgbClr val="187270"/>
              </a:solidFill>
              <a:effectLst/>
              <a:latin typeface="Arial Black" panose="020B0A04020102020204" pitchFamily="34" charset="0"/>
            </a:rPr>
            <a:t>Čitaju samo kad moraju.</a:t>
          </a:r>
        </a:p>
        <a:p xmlns:a="http://schemas.openxmlformats.org/drawingml/2006/main">
          <a:pPr algn="ctr"/>
          <a:r>
            <a:rPr lang="hr-HR" sz="1800" b="0" cap="none" spc="0" dirty="0">
              <a:ln w="0"/>
              <a:solidFill>
                <a:srgbClr val="187270"/>
              </a:solidFill>
              <a:effectLst/>
              <a:latin typeface="Arial Black" panose="020B0A04020102020204" pitchFamily="34" charset="0"/>
            </a:rPr>
            <a:t>Jedan mrzi.</a:t>
          </a:r>
        </a:p>
        <a:p xmlns:a="http://schemas.openxmlformats.org/drawingml/2006/main">
          <a:pPr algn="ctr"/>
          <a:r>
            <a:rPr lang="it-IT" sz="1800" dirty="0" err="1">
              <a:ln w="0"/>
              <a:solidFill>
                <a:srgbClr val="187270"/>
              </a:solidFill>
              <a:effectLst/>
              <a:latin typeface="Arial Black" panose="020B0A04020102020204" pitchFamily="34" charset="0"/>
            </a:rPr>
            <a:t>Petero</a:t>
          </a:r>
          <a:r>
            <a:rPr lang="it-IT" sz="1800" dirty="0">
              <a:ln w="0"/>
              <a:solidFill>
                <a:srgbClr val="187270"/>
              </a:solidFill>
              <a:effectLst/>
              <a:latin typeface="Arial Black" panose="020B0A04020102020204" pitchFamily="34" charset="0"/>
            </a:rPr>
            <a:t> </a:t>
          </a:r>
          <a:r>
            <a:rPr lang="it-IT" sz="1800" dirty="0" err="1">
              <a:ln w="0"/>
              <a:solidFill>
                <a:srgbClr val="187270"/>
              </a:solidFill>
              <a:effectLst/>
              <a:latin typeface="Arial Black" panose="020B0A04020102020204" pitchFamily="34" charset="0"/>
            </a:rPr>
            <a:t>navodi</a:t>
          </a:r>
          <a:r>
            <a:rPr lang="it-IT" sz="1800" dirty="0">
              <a:ln w="0"/>
              <a:solidFill>
                <a:srgbClr val="187270"/>
              </a:solidFill>
              <a:effectLst/>
              <a:latin typeface="Arial Black" panose="020B0A04020102020204" pitchFamily="34" charset="0"/>
            </a:rPr>
            <a:t> da </a:t>
          </a:r>
          <a:r>
            <a:rPr lang="it-IT" sz="1800" dirty="0" err="1">
              <a:ln w="0"/>
              <a:solidFill>
                <a:srgbClr val="187270"/>
              </a:solidFill>
              <a:effectLst/>
              <a:latin typeface="Arial Black" panose="020B0A04020102020204" pitchFamily="34" charset="0"/>
            </a:rPr>
            <a:t>obožava</a:t>
          </a:r>
          <a:r>
            <a:rPr lang="it-IT" sz="1800" dirty="0">
              <a:ln w="0"/>
              <a:solidFill>
                <a:srgbClr val="187270"/>
              </a:solidFill>
              <a:effectLst/>
              <a:latin typeface="Arial Black" panose="020B0A04020102020204" pitchFamily="34" charset="0"/>
            </a:rPr>
            <a:t> </a:t>
          </a:r>
          <a:r>
            <a:rPr lang="it-IT" sz="1800" dirty="0" err="1">
              <a:ln w="0"/>
              <a:solidFill>
                <a:srgbClr val="187270"/>
              </a:solidFill>
              <a:effectLst/>
              <a:latin typeface="Arial Black" panose="020B0A04020102020204" pitchFamily="34" charset="0"/>
            </a:rPr>
            <a:t>čitati</a:t>
          </a:r>
          <a:r>
            <a:rPr lang="hr-HR" sz="1800" dirty="0">
              <a:ln w="0"/>
              <a:solidFill>
                <a:srgbClr val="187270"/>
              </a:solidFill>
              <a:effectLst/>
              <a:latin typeface="Arial Black" panose="020B0A04020102020204" pitchFamily="34" charset="0"/>
            </a:rPr>
            <a:t>.</a:t>
          </a:r>
          <a:endParaRPr lang="it-IT" sz="1800" dirty="0">
            <a:ln w="0"/>
            <a:solidFill>
              <a:srgbClr val="187270"/>
            </a:solidFill>
            <a:effectLst/>
            <a:latin typeface="Arial Black" panose="020B0A04020102020204" pitchFamily="34" charset="0"/>
          </a:endParaRPr>
        </a:p>
        <a:p xmlns:a="http://schemas.openxmlformats.org/drawingml/2006/main">
          <a:pPr algn="ctr"/>
          <a:endParaRPr lang="hr-HR" sz="1800" b="0" cap="none" spc="0" dirty="0">
            <a:ln w="0"/>
            <a:solidFill>
              <a:srgbClr val="187270"/>
            </a:solidFill>
            <a:effectLst/>
            <a:latin typeface="Arial Black" panose="020B0A0402010202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0.71417</cdr:x>
      <cdr:y>0.01866</cdr:y>
    </cdr:from>
    <cdr:to>
      <cdr:x>0.94385</cdr:x>
      <cdr:y>0.55771</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052047" y="108649"/>
          <a:ext cx="2589484" cy="3139321"/>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David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Walliams</a:t>
          </a:r>
          <a:endPar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Jeff </a:t>
          </a: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Kiney</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J.K.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Rowlling</a:t>
          </a:r>
          <a:endPar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Sanja Pilić</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Liz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Pichon</a:t>
          </a:r>
          <a:endPar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algn="ct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Roald</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a:t>
          </a: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Dahl</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H.C. Andersen</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Niti jedan</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znam</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0.65496</cdr:x>
      <cdr:y>0</cdr:y>
    </cdr:from>
    <cdr:to>
      <cdr:x>0.99498</cdr:x>
      <cdr:y>0.7493</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384422" y="0"/>
          <a:ext cx="3833620" cy="4247317"/>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Možda</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Ponekad</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Važno im je zato što se </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tako razvija mozak</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Pa i je jer tako se učim </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bolje izražavati</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Da važno im je, ali ja </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 volim čitati</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Ja čitam radi sebe</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Mami je važno, ali tati nije</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Malo zato da ne </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gledam mobitel</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Da važno im je jer se tako</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ja naučim </a:t>
          </a: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bolje čitati</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0.66611</cdr:x>
      <cdr:y>0.48238</cdr:y>
    </cdr:from>
    <cdr:to>
      <cdr:x>0.98504</cdr:x>
      <cdr:y>0.84074</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510109" y="2734323"/>
          <a:ext cx="3595856" cy="2031325"/>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Dislektičar</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sam</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Samo kad mi se smiju</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Da, jer imam osjećaj </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kao da ću se p</a:t>
          </a: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očeti smijati</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Ponekad</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Pa sviđaju mi se cure</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0.78043</cdr:x>
      <cdr:y>0</cdr:y>
    </cdr:from>
    <cdr:to>
      <cdr:x>1</cdr:x>
      <cdr:y>0.92848</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993063" y="0"/>
          <a:ext cx="2530153" cy="5262979"/>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Možda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Kad odrastem</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Sram me</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Već pišem/ sam napisala</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Pišem pjesme</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Da, o mojoj nogometnoj </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karijeri</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Voljela bih, ali da druga</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djeca ne čitaju</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Ja sam već izmislio knjigu </a:t>
          </a:r>
        </a:p>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Zvijezde i</a:t>
          </a: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mjesec, struja i voda</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Napisala sam jednu, </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¸ali ne znam gdje i kako </a:t>
          </a: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ju objaviti</a:t>
          </a:r>
        </a:p>
      </cdr:txBody>
    </cdr:sp>
  </cdr:relSizeAnchor>
</c:userShapes>
</file>

<file path=ppt/drawings/drawing14.xml><?xml version="1.0" encoding="utf-8"?>
<c:userShapes xmlns:c="http://schemas.openxmlformats.org/drawingml/2006/chart">
  <cdr:relSizeAnchor xmlns:cdr="http://schemas.openxmlformats.org/drawingml/2006/chartDrawing">
    <cdr:from>
      <cdr:x>0.70577</cdr:x>
      <cdr:y>0.02976</cdr:y>
    </cdr:from>
    <cdr:to>
      <cdr:x>1</cdr:x>
      <cdr:y>0.97452</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957351" y="168676"/>
          <a:ext cx="3317289" cy="5355312"/>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znam</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Pa možda, jer ako gledaš časopise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 ženama u bikinijem NE</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Ako te knjiga uči o prošlosti, </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kulturi, onda da</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Ovisi da li je istina</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Nije potpuno točno jer</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čitanje stvara maštu </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v</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iše nego pamet, učenje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povećava pamet više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ego čitanje</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Da ako je knjiga povezana</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tijelu i učenju</a:t>
          </a:r>
        </a:p>
        <a:p xmlns:a="http://schemas.openxmlformats.org/drawingml/2006/main">
          <a:pPr marL="285750" indent="-285750" algn="ctr">
            <a:buFontTx/>
            <a:buChar char="-"/>
          </a:pP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0.6997</cdr:x>
      <cdr:y>0.04165</cdr:y>
    </cdr:from>
    <cdr:to>
      <cdr:x>0.98508</cdr:x>
      <cdr:y>0.30228</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888871" y="236094"/>
          <a:ext cx="3217548" cy="1477328"/>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Dislektičar</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sam</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znam</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Između ocjena</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Ovisi što i kako čitam</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0.70577</cdr:x>
      <cdr:y>0.02784</cdr:y>
    </cdr:from>
    <cdr:to>
      <cdr:x>1</cdr:x>
      <cdr:y>0.78257</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957303" y="157806"/>
          <a:ext cx="3317338" cy="4278106"/>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latin typeface="Arial Black" panose="020B0A04020102020204" pitchFamily="34" charset="0"/>
            </a:rPr>
            <a:t>Ostalo:</a:t>
          </a:r>
        </a:p>
        <a:p xmlns:a="http://schemas.openxmlformats.org/drawingml/2006/main">
          <a:pPr marL="285750" indent="-285750" algn="ctr">
            <a:buFontTx/>
            <a:buChar char="-"/>
          </a:pPr>
          <a:r>
            <a:rPr lang="hr-HR" sz="1600" dirty="0">
              <a:ln w="0"/>
              <a:solidFill>
                <a:srgbClr val="187270"/>
              </a:solidFill>
              <a:effectLst/>
              <a:latin typeface="Arial Black" panose="020B0A04020102020204" pitchFamily="34" charset="0"/>
            </a:rPr>
            <a:t>Za pozive i poruke</a:t>
          </a:r>
        </a:p>
        <a:p xmlns:a="http://schemas.openxmlformats.org/drawingml/2006/main">
          <a:pPr marL="285750" indent="-285750" algn="ctr">
            <a:buFontTx/>
            <a:buChar char="-"/>
          </a:pPr>
          <a:r>
            <a:rPr lang="hr-HR" sz="1600" b="0" cap="none" spc="0" dirty="0">
              <a:ln w="0"/>
              <a:solidFill>
                <a:srgbClr val="187270"/>
              </a:solidFill>
              <a:effectLst/>
              <a:latin typeface="Arial Black" panose="020B0A04020102020204" pitchFamily="34" charset="0"/>
            </a:rPr>
            <a:t>Za školu, učenje, istraživanje</a:t>
          </a:r>
        </a:p>
        <a:p xmlns:a="http://schemas.openxmlformats.org/drawingml/2006/main">
          <a:pPr marL="285750" indent="-285750" algn="ctr">
            <a:buFontTx/>
            <a:buChar char="-"/>
          </a:pPr>
          <a:r>
            <a:rPr lang="hr-HR" sz="1600" dirty="0">
              <a:ln w="0"/>
              <a:solidFill>
                <a:srgbClr val="187270"/>
              </a:solidFill>
              <a:effectLst/>
              <a:latin typeface="Arial Black" panose="020B0A04020102020204" pitchFamily="34" charset="0"/>
            </a:rPr>
            <a:t>Gledanje crtanih i igranih filmova</a:t>
          </a:r>
        </a:p>
        <a:p xmlns:a="http://schemas.openxmlformats.org/drawingml/2006/main">
          <a:pPr marL="285750" indent="-285750" algn="ctr">
            <a:buFontTx/>
            <a:buChar char="-"/>
          </a:pPr>
          <a:r>
            <a:rPr lang="hr-HR" sz="1600" b="0" cap="none" spc="0" dirty="0">
              <a:ln w="0"/>
              <a:solidFill>
                <a:srgbClr val="187270"/>
              </a:solidFill>
              <a:effectLst/>
              <a:latin typeface="Arial Black" panose="020B0A04020102020204" pitchFamily="34" charset="0"/>
            </a:rPr>
            <a:t>Gledanje koju bi knjigu kupila</a:t>
          </a:r>
        </a:p>
        <a:p xmlns:a="http://schemas.openxmlformats.org/drawingml/2006/main">
          <a:pPr marL="285750" indent="-285750" algn="ctr">
            <a:buFontTx/>
            <a:buChar char="-"/>
          </a:pPr>
          <a:r>
            <a:rPr lang="hr-HR" sz="1600" dirty="0">
              <a:ln w="0"/>
              <a:solidFill>
                <a:srgbClr val="187270"/>
              </a:solidFill>
              <a:effectLst/>
              <a:latin typeface="Arial Black" panose="020B0A04020102020204" pitchFamily="34" charset="0"/>
            </a:rPr>
            <a:t>Za e-sferu</a:t>
          </a:r>
        </a:p>
        <a:p xmlns:a="http://schemas.openxmlformats.org/drawingml/2006/main">
          <a:pPr marL="285750" indent="-285750" algn="ctr">
            <a:buFontTx/>
            <a:buChar char="-"/>
          </a:pPr>
          <a:r>
            <a:rPr lang="hr-HR" sz="1600" dirty="0">
              <a:ln w="0"/>
              <a:solidFill>
                <a:srgbClr val="187270"/>
              </a:solidFill>
              <a:effectLst/>
              <a:latin typeface="Arial Black" panose="020B0A04020102020204" pitchFamily="34" charset="0"/>
            </a:rPr>
            <a:t>…mama me pusti da rješavam </a:t>
          </a:r>
          <a:r>
            <a:rPr lang="hr-HR" sz="1600" dirty="0" err="1">
              <a:ln w="0"/>
              <a:solidFill>
                <a:srgbClr val="187270"/>
              </a:solidFill>
              <a:effectLst/>
              <a:latin typeface="Arial Black" panose="020B0A04020102020204" pitchFamily="34" charset="0"/>
            </a:rPr>
            <a:t>kviziće</a:t>
          </a:r>
          <a:r>
            <a:rPr lang="hr-HR" sz="1600" dirty="0">
              <a:ln w="0"/>
              <a:solidFill>
                <a:srgbClr val="187270"/>
              </a:solidFill>
              <a:effectLst/>
              <a:latin typeface="Arial Black" panose="020B0A04020102020204" pitchFamily="34" charset="0"/>
            </a:rPr>
            <a:t> na IZZI-u i </a:t>
          </a:r>
          <a:r>
            <a:rPr lang="hr-HR" sz="1600" dirty="0" err="1">
              <a:ln w="0"/>
              <a:solidFill>
                <a:srgbClr val="187270"/>
              </a:solidFill>
              <a:effectLst/>
              <a:latin typeface="Arial Black" panose="020B0A04020102020204" pitchFamily="34" charset="0"/>
            </a:rPr>
            <a:t>MozaWebu</a:t>
          </a:r>
          <a:r>
            <a:rPr lang="hr-HR" sz="1600" dirty="0">
              <a:ln w="0"/>
              <a:solidFill>
                <a:srgbClr val="187270"/>
              </a:solidFill>
              <a:effectLst/>
              <a:latin typeface="Arial Black" panose="020B0A04020102020204" pitchFamily="34" charset="0"/>
            </a:rPr>
            <a:t> prije ispita i za vježbanje </a:t>
          </a:r>
          <a:r>
            <a:rPr lang="hr-HR" sz="1600" dirty="0" err="1">
              <a:ln w="0"/>
              <a:solidFill>
                <a:srgbClr val="187270"/>
              </a:solidFill>
              <a:effectLst/>
              <a:latin typeface="Arial Black" panose="020B0A04020102020204" pitchFamily="34" charset="0"/>
            </a:rPr>
            <a:t>Scratcha</a:t>
          </a:r>
          <a:r>
            <a:rPr lang="hr-HR" sz="1600" dirty="0">
              <a:ln w="0"/>
              <a:solidFill>
                <a:srgbClr val="187270"/>
              </a:solidFill>
              <a:effectLst/>
              <a:latin typeface="Arial Black" panose="020B0A04020102020204" pitchFamily="34" charset="0"/>
            </a:rPr>
            <a:t> iz informatike…</a:t>
          </a:r>
        </a:p>
        <a:p xmlns:a="http://schemas.openxmlformats.org/drawingml/2006/main">
          <a:pPr marL="285750" indent="-285750" algn="ctr">
            <a:buFontTx/>
            <a:buChar char="-"/>
          </a:pPr>
          <a:r>
            <a:rPr lang="hr-HR" sz="1600" b="0" cap="none" spc="0" dirty="0">
              <a:ln w="0"/>
              <a:solidFill>
                <a:srgbClr val="187270"/>
              </a:solidFill>
              <a:effectLst/>
              <a:latin typeface="Arial Black" panose="020B0A04020102020204" pitchFamily="34" charset="0"/>
            </a:rPr>
            <a:t>Za online trgovinu</a:t>
          </a:r>
        </a:p>
        <a:p xmlns:a="http://schemas.openxmlformats.org/drawingml/2006/main">
          <a:pPr marL="285750" indent="-285750" algn="ctr">
            <a:buFontTx/>
            <a:buChar char="-"/>
          </a:pPr>
          <a:endParaRPr lang="hr-HR" sz="1600" b="0" cap="none" spc="0" dirty="0">
            <a:ln w="0"/>
            <a:solidFill>
              <a:srgbClr val="187270"/>
            </a:solidFill>
            <a:effectLst/>
            <a:latin typeface="Arial Black" panose="020B0A04020102020204" pitchFamily="34" charset="0"/>
          </a:endParaRPr>
        </a:p>
        <a:p xmlns:a="http://schemas.openxmlformats.org/drawingml/2006/main">
          <a:pPr marL="285750" indent="-285750" algn="ctr">
            <a:buFontTx/>
            <a:buChar char="-"/>
          </a:pPr>
          <a:endParaRPr lang="hr-HR" sz="1600" b="0" cap="none" spc="0" dirty="0">
            <a:ln w="0"/>
            <a:solidFill>
              <a:srgbClr val="187270"/>
            </a:solidFill>
            <a:effectLst/>
            <a:latin typeface="Arial Black" panose="020B0A04020102020204" pitchFamily="34" charset="0"/>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0.5895</cdr:x>
      <cdr:y>0</cdr:y>
    </cdr:from>
    <cdr:to>
      <cdr:x>1</cdr:x>
      <cdr:y>0.6027</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6646451" y="0"/>
          <a:ext cx="4628190" cy="341632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znam</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Povijesne knjige, legende, mitovi</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Harry Potter</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Braća Lavljeg Srca</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Horori i komedije</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Stripovi</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Samo knjige Sanje Polak</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Knjige samo s tekstom </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za više razrede i samo </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slikovnice za niže razrede</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Ništa (6)</a:t>
          </a:r>
        </a:p>
      </cdr:txBody>
    </cdr:sp>
  </cdr:relSizeAnchor>
</c:userShapes>
</file>

<file path=ppt/drawings/drawing18.xml><?xml version="1.0" encoding="utf-8"?>
<c:userShapes xmlns:c="http://schemas.openxmlformats.org/drawingml/2006/chart">
  <cdr:relSizeAnchor xmlns:cdr="http://schemas.openxmlformats.org/drawingml/2006/chartDrawing">
    <cdr:from>
      <cdr:x>0.78656</cdr:x>
      <cdr:y>0</cdr:y>
    </cdr:from>
    <cdr:to>
      <cdr:x>0.80294</cdr:x>
      <cdr:y>0.06516</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8868180" y="0"/>
          <a:ext cx="184731" cy="369332"/>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0.70577</cdr:x>
      <cdr:y>0.16875</cdr:y>
    </cdr:from>
    <cdr:to>
      <cdr:x>1</cdr:x>
      <cdr:y>0.62485</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957303" y="938505"/>
          <a:ext cx="3317338" cy="2536526"/>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a:t>
          </a: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z</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nam</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Samo ne neke koje imaju puno stranica</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Ja uvijek čitam</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Ja bih rekla ne jer nećeš znati o čemu se radi.</a:t>
          </a:r>
        </a:p>
        <a:p xmlns:a="http://schemas.openxmlformats.org/drawingml/2006/main">
          <a:pPr marL="285750" indent="-285750" algn="ctr">
            <a:buFontTx/>
            <a:buChar char="-"/>
          </a:pP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0.72459</cdr:x>
      <cdr:y>0.17699</cdr:y>
    </cdr:from>
    <cdr:to>
      <cdr:x>0.97186</cdr:x>
      <cdr:y>0.62318</cdr:y>
    </cdr:to>
    <cdr:sp macro="" textlink="">
      <cdr:nvSpPr>
        <cdr:cNvPr id="2" name="Pravokutnik 1">
          <a:extLst xmlns:a="http://schemas.openxmlformats.org/drawingml/2006/main">
            <a:ext uri="{FF2B5EF4-FFF2-40B4-BE49-F238E27FC236}">
              <a16:creationId xmlns:a16="http://schemas.microsoft.com/office/drawing/2014/main" id="{8943A4A4-DD10-4B0A-AFFE-A1FDD5BE8E29}"/>
            </a:ext>
          </a:extLst>
        </cdr:cNvPr>
        <cdr:cNvSpPr/>
      </cdr:nvSpPr>
      <cdr:spPr>
        <a:xfrm xmlns:a="http://schemas.openxmlformats.org/drawingml/2006/main">
          <a:off x="7513592" y="1034431"/>
          <a:ext cx="2564062" cy="2607811"/>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91440" tIns="45720" rIns="91440" bIns="45720">
          <a:spAutoFit/>
        </a:bodyPr>
        <a:lstStyle xmlns:a="http://schemas.openxmlformats.org/drawingml/2006/main">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hr-HR" sz="1800" dirty="0">
            <a:ln w="0"/>
            <a:solidFill>
              <a:srgbClr val="187270"/>
            </a:solidFill>
            <a:effectLst/>
            <a:latin typeface="Arial Black" panose="020B0A04020102020204" pitchFamily="34" charset="0"/>
          </a:endParaRPr>
        </a:p>
        <a:p xmlns:a="http://schemas.openxmlformats.org/drawingml/2006/main">
          <a:pPr algn="ctr"/>
          <a:r>
            <a:rPr lang="hr-HR" sz="1800" b="0" cap="none" spc="0" dirty="0">
              <a:ln w="0"/>
              <a:solidFill>
                <a:srgbClr val="187270"/>
              </a:solidFill>
              <a:effectLst/>
              <a:latin typeface="Arial Black" panose="020B0A04020102020204" pitchFamily="34" charset="0"/>
            </a:rPr>
            <a:t>Ostalo:</a:t>
          </a:r>
        </a:p>
        <a:p xmlns:a="http://schemas.openxmlformats.org/drawingml/2006/main">
          <a:pPr algn="ctr"/>
          <a:r>
            <a:rPr lang="pl-PL" dirty="0">
              <a:ln w="0"/>
              <a:solidFill>
                <a:srgbClr val="187270"/>
              </a:solidFill>
              <a:latin typeface="Arial Black" panose="020B0A04020102020204" pitchFamily="34" charset="0"/>
            </a:rPr>
            <a:t>dosadno, </a:t>
          </a:r>
        </a:p>
        <a:p xmlns:a="http://schemas.openxmlformats.org/drawingml/2006/main">
          <a:pPr algn="ctr"/>
          <a:r>
            <a:rPr lang="pl-PL" dirty="0">
              <a:ln w="0"/>
              <a:solidFill>
                <a:srgbClr val="187270"/>
              </a:solidFill>
              <a:latin typeface="Arial Black" panose="020B0A04020102020204" pitchFamily="34" charset="0"/>
            </a:rPr>
            <a:t>glupo, </a:t>
          </a:r>
        </a:p>
        <a:p xmlns:a="http://schemas.openxmlformats.org/drawingml/2006/main">
          <a:pPr algn="ctr"/>
          <a:r>
            <a:rPr lang="pl-PL" dirty="0">
              <a:ln w="0"/>
              <a:solidFill>
                <a:srgbClr val="187270"/>
              </a:solidFill>
              <a:latin typeface="Arial Black" panose="020B0A04020102020204" pitchFamily="34" charset="0"/>
            </a:rPr>
            <a:t>ovisi, </a:t>
          </a:r>
        </a:p>
        <a:p xmlns:a="http://schemas.openxmlformats.org/drawingml/2006/main">
          <a:pPr algn="ctr"/>
          <a:r>
            <a:rPr lang="pl-PL" dirty="0">
              <a:ln w="0"/>
              <a:solidFill>
                <a:srgbClr val="187270"/>
              </a:solidFill>
              <a:latin typeface="Arial Black" panose="020B0A04020102020204" pitchFamily="34" charset="0"/>
            </a:rPr>
            <a:t>ne znam, </a:t>
          </a:r>
        </a:p>
        <a:p xmlns:a="http://schemas.openxmlformats.org/drawingml/2006/main">
          <a:pPr algn="ctr"/>
          <a:r>
            <a:rPr lang="pl-PL" dirty="0">
              <a:ln w="0"/>
              <a:solidFill>
                <a:srgbClr val="187270"/>
              </a:solidFill>
              <a:latin typeface="Arial Black" panose="020B0A04020102020204" pitchFamily="34" charset="0"/>
            </a:rPr>
            <a:t>lako ispod 100 stranica</a:t>
          </a:r>
        </a:p>
        <a:p xmlns:a="http://schemas.openxmlformats.org/drawingml/2006/main">
          <a:pPr algn="ctr"/>
          <a:endParaRPr lang="hr-HR" sz="1800" b="0" cap="none" spc="0" dirty="0">
            <a:ln w="0"/>
            <a:solidFill>
              <a:srgbClr val="187270"/>
            </a:solidFill>
            <a:effectLst/>
            <a:latin typeface="Arial Black" panose="020B0A04020102020204" pitchFamily="34" charset="0"/>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0.7996</cdr:x>
      <cdr:y>0</cdr:y>
    </cdr:from>
    <cdr:to>
      <cdr:x>1</cdr:x>
      <cdr:y>0.80903</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9015259" y="0"/>
          <a:ext cx="2259382" cy="4585871"/>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Smiješni likovi, smiješne knjige</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Pustolovine</a:t>
          </a:r>
          <a:r>
            <a:rPr lang="hr-HR" sz="20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a:t>
          </a: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napetost</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Kada se radi o nogometu</a:t>
          </a: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Ako je napisao neki </a:t>
          </a: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Youtuber</a:t>
          </a:r>
          <a:endPar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Ako je engleska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Strašne, </a:t>
          </a: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horori</a:t>
          </a:r>
          <a:endPar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Knjige o super moćima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Kada je debela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Ništa me ne privlači</a:t>
          </a:r>
        </a:p>
        <a:p xmlns:a="http://schemas.openxmlformats.org/drawingml/2006/main">
          <a:pPr marL="285750" indent="-285750" algn="ctr">
            <a:buFontTx/>
            <a:buChar char="-"/>
          </a:pP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21.xml><?xml version="1.0" encoding="utf-8"?>
<c:userShapes xmlns:c="http://schemas.openxmlformats.org/drawingml/2006/chart">
  <cdr:relSizeAnchor xmlns:cdr="http://schemas.openxmlformats.org/drawingml/2006/chartDrawing">
    <cdr:from>
      <cdr:x>0.69593</cdr:x>
      <cdr:y>0</cdr:y>
    </cdr:from>
    <cdr:to>
      <cdr:x>1</cdr:x>
      <cdr:y>0.53754</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846335" y="0"/>
          <a:ext cx="3428306" cy="3046988"/>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Razbijene i potrgane korice i stranice</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Dosadne knjige</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Priča o nečemu pa skreće sa puta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Stranica natrpana </a:t>
          </a: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riječim</a:t>
          </a:r>
          <a:endPar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Strani jezik</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Psovke i ružne riječi</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Dosadan početak</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Tučnjava, ubijanje, nasilje</a:t>
          </a: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22.xml><?xml version="1.0" encoding="utf-8"?>
<c:userShapes xmlns:c="http://schemas.openxmlformats.org/drawingml/2006/chart">
  <cdr:relSizeAnchor xmlns:cdr="http://schemas.openxmlformats.org/drawingml/2006/chartDrawing">
    <cdr:from>
      <cdr:x>0.7996</cdr:x>
      <cdr:y>0</cdr:y>
    </cdr:from>
    <cdr:to>
      <cdr:x>1</cdr:x>
      <cdr:y>0.66785</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9015259" y="0"/>
          <a:ext cx="2259382" cy="3785652"/>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Bajke</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Petar Pan</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Emil i detektivi</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Poštarska bajka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Maca </a:t>
          </a:r>
          <a:r>
            <a:rPr lang="hr-HR" sz="16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papučarica</a:t>
          </a:r>
          <a:endPar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Ključić oko vrata</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Životinjska abeceda</a:t>
          </a:r>
        </a:p>
        <a:p xmlns:a="http://schemas.openxmlformats.org/drawingml/2006/main">
          <a:pPr marL="285750" indent="-285750" algn="ctr">
            <a:buFontTx/>
            <a:buChar char="-"/>
          </a:pP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Miševi i mačke naglavačke</a:t>
          </a:r>
        </a:p>
        <a:p xmlns:a="http://schemas.openxmlformats.org/drawingml/2006/main">
          <a:pPr marL="285750" indent="-285750" algn="ctr">
            <a:buFontTx/>
            <a:buChar char="-"/>
          </a:pP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Pinokio</a:t>
          </a:r>
        </a:p>
        <a:p xmlns:a="http://schemas.openxmlformats.org/drawingml/2006/main">
          <a:pPr marL="285750" indent="-285750" algn="ctr">
            <a:buFontTx/>
            <a:buChar char="-"/>
          </a:pPr>
          <a:r>
            <a:rPr lang="hr-HR" sz="1600" b="0" cap="none" spc="0">
              <a:ln w="0"/>
              <a:solidFill>
                <a:srgbClr val="187270"/>
              </a:solidFill>
              <a:effectLst>
                <a:outerShdw blurRad="38100" dist="19050" dir="2700000" algn="tl" rotWithShape="0">
                  <a:schemeClr val="dk1">
                    <a:alpha val="40000"/>
                  </a:schemeClr>
                </a:outerShdw>
              </a:effectLst>
              <a:latin typeface="Arial Black" panose="020B0A04020102020204" pitchFamily="34" charset="0"/>
            </a:rPr>
            <a:t>Cippi</a:t>
          </a:r>
          <a:endPar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0.73127</cdr:x>
      <cdr:y>0.02685</cdr:y>
    </cdr:from>
    <cdr:to>
      <cdr:x>1</cdr:x>
      <cdr:y>0.39801</cdr:y>
    </cdr:to>
    <cdr:sp macro="" textlink="">
      <cdr:nvSpPr>
        <cdr:cNvPr id="2" name="Pravokutnik 1">
          <a:extLst xmlns:a="http://schemas.openxmlformats.org/drawingml/2006/main">
            <a:ext uri="{FF2B5EF4-FFF2-40B4-BE49-F238E27FC236}">
              <a16:creationId xmlns:a16="http://schemas.microsoft.com/office/drawing/2014/main" id="{C516D3CA-BD4E-4AC2-BFEC-DFCFE12700F6}"/>
            </a:ext>
          </a:extLst>
        </cdr:cNvPr>
        <cdr:cNvSpPr/>
      </cdr:nvSpPr>
      <cdr:spPr>
        <a:xfrm xmlns:a="http://schemas.openxmlformats.org/drawingml/2006/main">
          <a:off x="8003356" y="151399"/>
          <a:ext cx="2941163" cy="2092881"/>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20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20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baka,</a:t>
          </a:r>
        </a:p>
        <a:p xmlns:a="http://schemas.openxmlformats.org/drawingml/2006/main">
          <a:pPr algn="ctr">
            <a:lnSpc>
              <a:spcPct val="150000"/>
            </a:lnSpc>
          </a:pPr>
          <a:r>
            <a:rPr lang="hr-HR" sz="20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a:t>
          </a:r>
          <a:r>
            <a:rPr lang="hr-HR" sz="20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 sjećam se,</a:t>
          </a:r>
        </a:p>
        <a:p xmlns:a="http://schemas.openxmlformats.org/drawingml/2006/main">
          <a:pPr algn="ctr"/>
          <a:r>
            <a:rPr lang="hr-HR" sz="20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teta Sonja,</a:t>
          </a:r>
        </a:p>
        <a:p xmlns:a="http://schemas.openxmlformats.org/drawingml/2006/main">
          <a:pPr algn="ctr"/>
          <a:r>
            <a:rPr lang="hr-HR" sz="20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Kombinacije navedenog</a:t>
          </a:r>
        </a:p>
      </cdr:txBody>
    </cdr:sp>
  </cdr:relSizeAnchor>
</c:userShapes>
</file>

<file path=ppt/drawings/drawing4.xml><?xml version="1.0" encoding="utf-8"?>
<c:userShapes xmlns:c="http://schemas.openxmlformats.org/drawingml/2006/chart">
  <cdr:relSizeAnchor xmlns:cdr="http://schemas.openxmlformats.org/drawingml/2006/chartDrawing">
    <cdr:from>
      <cdr:x>0.76205</cdr:x>
      <cdr:y>0.00522</cdr:y>
    </cdr:from>
    <cdr:to>
      <cdr:x>0.99898</cdr:x>
      <cdr:y>0.43121</cdr:y>
    </cdr:to>
    <cdr:sp macro="" textlink="">
      <cdr:nvSpPr>
        <cdr:cNvPr id="2" name="Pravokutnik 1">
          <a:extLst xmlns:a="http://schemas.openxmlformats.org/drawingml/2006/main">
            <a:ext uri="{FF2B5EF4-FFF2-40B4-BE49-F238E27FC236}">
              <a16:creationId xmlns:a16="http://schemas.microsoft.com/office/drawing/2014/main" id="{CAA8583C-9E33-424E-88F5-E5D32002A4D1}"/>
            </a:ext>
          </a:extLst>
        </cdr:cNvPr>
        <cdr:cNvSpPr/>
      </cdr:nvSpPr>
      <cdr:spPr>
        <a:xfrm xmlns:a="http://schemas.openxmlformats.org/drawingml/2006/main">
          <a:off x="8266018" y="28285"/>
          <a:ext cx="2569934" cy="2308324"/>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sebe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t</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ete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bratići i sestrične</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ne znam</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sve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c</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uru od tate</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Ivanu</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0.79787</cdr:x>
      <cdr:y>0.01975</cdr:y>
    </cdr:from>
    <cdr:to>
      <cdr:x>1</cdr:x>
      <cdr:y>0.19015</cdr:y>
    </cdr:to>
    <cdr:sp macro="" textlink="">
      <cdr:nvSpPr>
        <cdr:cNvPr id="2" name="Pravokutnik 1">
          <a:extLst xmlns:a="http://schemas.openxmlformats.org/drawingml/2006/main">
            <a:ext uri="{FF2B5EF4-FFF2-40B4-BE49-F238E27FC236}">
              <a16:creationId xmlns:a16="http://schemas.microsoft.com/office/drawing/2014/main" id="{06D96747-4FF8-4C5E-8965-82052EB7C81C}"/>
            </a:ext>
          </a:extLst>
        </cdr:cNvPr>
        <cdr:cNvSpPr/>
      </cdr:nvSpPr>
      <cdr:spPr>
        <a:xfrm xmlns:a="http://schemas.openxmlformats.org/drawingml/2006/main">
          <a:off x="8248484" y="107004"/>
          <a:ext cx="2082621" cy="923330"/>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nikada</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 sjećam se</a:t>
          </a:r>
        </a:p>
      </cdr:txBody>
    </cdr:sp>
  </cdr:relSizeAnchor>
</c:userShapes>
</file>

<file path=ppt/drawings/drawing6.xml><?xml version="1.0" encoding="utf-8"?>
<c:userShapes xmlns:c="http://schemas.openxmlformats.org/drawingml/2006/chart">
  <cdr:relSizeAnchor xmlns:cdr="http://schemas.openxmlformats.org/drawingml/2006/chartDrawing">
    <cdr:from>
      <cdr:x>0.69449</cdr:x>
      <cdr:y>0</cdr:y>
    </cdr:from>
    <cdr:to>
      <cdr:x>0.99579</cdr:x>
      <cdr:y>0.47711</cdr:y>
    </cdr:to>
    <cdr:sp macro="" textlink="">
      <cdr:nvSpPr>
        <cdr:cNvPr id="2" name="Pravokutnik 1">
          <a:extLst xmlns:a="http://schemas.openxmlformats.org/drawingml/2006/main">
            <a:ext uri="{FF2B5EF4-FFF2-40B4-BE49-F238E27FC236}">
              <a16:creationId xmlns:a16="http://schemas.microsoft.com/office/drawing/2014/main" id="{E0AC1484-F0FC-46B4-8F72-85584EA0607A}"/>
            </a:ext>
          </a:extLst>
        </cdr:cNvPr>
        <cdr:cNvSpPr/>
      </cdr:nvSpPr>
      <cdr:spPr>
        <a:xfrm xmlns:a="http://schemas.openxmlformats.org/drawingml/2006/main">
          <a:off x="8307422" y="0"/>
          <a:ext cx="3604060" cy="2585323"/>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Nemamo knjižnicu</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Kada mi dođe želja</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Ne volim čitati</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Svaki četvrtak zbog autobusa</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Nekad kad čekam mamu</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Učiteljica mi podiže knjige</a:t>
          </a:r>
        </a:p>
      </cdr:txBody>
    </cdr:sp>
  </cdr:relSizeAnchor>
</c:userShapes>
</file>

<file path=ppt/drawings/drawing7.xml><?xml version="1.0" encoding="utf-8"?>
<c:userShapes xmlns:c="http://schemas.openxmlformats.org/drawingml/2006/chart">
  <cdr:relSizeAnchor xmlns:cdr="http://schemas.openxmlformats.org/drawingml/2006/chartDrawing">
    <cdr:from>
      <cdr:x>0.68988</cdr:x>
      <cdr:y>0</cdr:y>
    </cdr:from>
    <cdr:to>
      <cdr:x>0.98312</cdr:x>
      <cdr:y>0.42599</cdr:y>
    </cdr:to>
    <cdr:sp macro="" textlink="">
      <cdr:nvSpPr>
        <cdr:cNvPr id="2" name="Pravokutnik 1">
          <a:extLst xmlns:a="http://schemas.openxmlformats.org/drawingml/2006/main">
            <a:ext uri="{FF2B5EF4-FFF2-40B4-BE49-F238E27FC236}">
              <a16:creationId xmlns:a16="http://schemas.microsoft.com/office/drawing/2014/main" id="{733E5B85-69D3-486B-A00C-78BB75BC3B14}"/>
            </a:ext>
          </a:extLst>
        </cdr:cNvPr>
        <cdr:cNvSpPr/>
      </cdr:nvSpPr>
      <cdr:spPr>
        <a:xfrm xmlns:a="http://schemas.openxmlformats.org/drawingml/2006/main">
          <a:off x="7563774" y="0"/>
          <a:ext cx="3215104" cy="2308324"/>
        </a:xfrm>
        <a:prstGeom xmlns:a="http://schemas.openxmlformats.org/drawingml/2006/main" prst="rect">
          <a:avLst/>
        </a:prstGeom>
        <a:noFill xmlns:a="http://schemas.openxmlformats.org/drawingml/2006/main"/>
      </cdr:spPr>
      <cdr:txBody>
        <a:bodyPr xmlns:a="http://schemas.openxmlformats.org/drawingml/2006/main" wrap="square" lIns="91440" tIns="45720" rIns="91440" bIns="45720">
          <a:spAutoFit/>
        </a:bodyPr>
        <a:lstStyle xmlns:a="http://schemas.openxmlformats.org/drawingml/2006/main"/>
        <a:p xmlns:a="http://schemas.openxmlformats.org/drawingml/2006/main">
          <a:pPr algn="ct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ne znam</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n</a:t>
          </a: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e više</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baka i djed imaju veliku zbirku</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m</a:t>
          </a: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ožda ću se učlaniti</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učlanit ću se u porečku knjižnicu</a:t>
          </a:r>
        </a:p>
        <a:p xmlns:a="http://schemas.openxmlformats.org/drawingml/2006/main">
          <a:pPr algn="ctr"/>
          <a:r>
            <a:rPr lang="hr-HR" sz="16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a:t>
          </a:r>
          <a:r>
            <a:rPr lang="hr-HR" sz="16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 da mogu ljeti čitati</a:t>
          </a:r>
        </a:p>
      </cdr:txBody>
    </cdr:sp>
  </cdr:relSizeAnchor>
</c:userShapes>
</file>

<file path=ppt/drawings/drawing8.xml><?xml version="1.0" encoding="utf-8"?>
<c:userShapes xmlns:c="http://schemas.openxmlformats.org/drawingml/2006/chart">
  <cdr:relSizeAnchor xmlns:cdr="http://schemas.openxmlformats.org/drawingml/2006/chartDrawing">
    <cdr:from>
      <cdr:x>0.6805</cdr:x>
      <cdr:y>0.02506</cdr:y>
    </cdr:from>
    <cdr:to>
      <cdr:x>1</cdr:x>
      <cdr:y>0.43229</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678784" y="142050"/>
          <a:ext cx="3602268" cy="2308324"/>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ponekad</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amo ljeti</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često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k</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ad mi je dosadno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prije sam čitao više</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Moram</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mama mi pomogne čitati</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0.64524</cdr:x>
      <cdr:y>0.0141</cdr:y>
    </cdr:from>
    <cdr:to>
      <cdr:x>1</cdr:x>
      <cdr:y>0.76339</cdr:y>
    </cdr:to>
    <cdr:sp macro="" textlink="">
      <cdr:nvSpPr>
        <cdr:cNvPr id="2" name="Pravokutnik 1">
          <a:extLst xmlns:a="http://schemas.openxmlformats.org/drawingml/2006/main">
            <a:ext uri="{FF2B5EF4-FFF2-40B4-BE49-F238E27FC236}">
              <a16:creationId xmlns:a16="http://schemas.microsoft.com/office/drawing/2014/main" id="{097B7D59-FFDE-4C26-9765-5AC8AA34C957}"/>
            </a:ext>
          </a:extLst>
        </cdr:cNvPr>
        <cdr:cNvSpPr/>
      </cdr:nvSpPr>
      <cdr:spPr>
        <a:xfrm xmlns:a="http://schemas.openxmlformats.org/drawingml/2006/main">
          <a:off x="7274828" y="79899"/>
          <a:ext cx="3999813" cy="4247317"/>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Kako kad</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Pomaže mama 50%</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Čitam sam jedino kada </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k</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ada je interesantno</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Pomaže mi tata ili učiteljica</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Pomaže mi baka kada </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idem kod nje</a:t>
          </a:r>
        </a:p>
        <a:p xmlns:a="http://schemas.openxmlformats.org/drawingml/2006/main">
          <a:pPr marL="285750" indent="-285750" algn="ctr">
            <a:buFontTx/>
            <a:buChar char="-"/>
          </a:pP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Nikad ih niti ne čitam</a:t>
          </a: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Nikako ne čitam</a:t>
          </a:r>
        </a:p>
        <a:p xmlns:a="http://schemas.openxmlformats.org/drawingml/2006/main">
          <a:pPr algn="ct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Ponekad jako malo</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pročitam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jel</a:t>
          </a: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su dosadne </a:t>
          </a:r>
        </a:p>
        <a:p xmlns:a="http://schemas.openxmlformats.org/drawingml/2006/main">
          <a:pPr algn="ctr"/>
          <a:r>
            <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i </a:t>
          </a:r>
          <a:r>
            <a:rPr lang="hr-HR" sz="180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bezveze</a:t>
          </a:r>
          <a:endParaRPr lang="hr-HR" sz="180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a:t>
          </a: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citam</a:t>
          </a:r>
          <a:r>
            <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 </a:t>
          </a:r>
          <a:r>
            <a:rPr lang="hr-HR" sz="1800" b="0" cap="none" spc="0" dirty="0" err="1">
              <a:ln w="0"/>
              <a:solidFill>
                <a:srgbClr val="187270"/>
              </a:solidFill>
              <a:effectLst>
                <a:outerShdw blurRad="38100" dist="19050" dir="2700000" algn="tl" rotWithShape="0">
                  <a:schemeClr val="dk1">
                    <a:alpha val="40000"/>
                  </a:schemeClr>
                </a:outerShdw>
              </a:effectLst>
              <a:latin typeface="Arial Black" panose="020B0A04020102020204" pitchFamily="34" charset="0"/>
            </a:rPr>
            <a:t>uopste</a:t>
          </a: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a:p xmlns:a="http://schemas.openxmlformats.org/drawingml/2006/main">
          <a:pPr marL="285750" indent="-285750" algn="ctr">
            <a:buFontTx/>
            <a:buChar char="-"/>
          </a:pPr>
          <a:endParaRPr lang="hr-HR" sz="18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45A22FC-2674-47DE-A221-9423B59A7809}"/>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CA1F2EC7-58DF-434B-A03C-092ACEC39A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BADFDF58-46FB-4166-8D0B-76618D78052A}"/>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5" name="Rezervirano mjesto podnožja 4">
            <a:extLst>
              <a:ext uri="{FF2B5EF4-FFF2-40B4-BE49-F238E27FC236}">
                <a16:creationId xmlns:a16="http://schemas.microsoft.com/office/drawing/2014/main" id="{B2FF56CF-728E-46AC-AD4D-0BFA8CCD6A4C}"/>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BEC5F8A1-6CB1-4747-A8E5-CCA75D78C8FF}"/>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386755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8069408-0853-4825-8F78-89E7EEA559D9}"/>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9C789578-93E2-44C5-A09D-3D552D9DCB36}"/>
              </a:ext>
            </a:extLst>
          </p:cNvPr>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7B2C20D2-EF4E-41D5-BC9C-6D507E8E3358}"/>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5" name="Rezervirano mjesto podnožja 4">
            <a:extLst>
              <a:ext uri="{FF2B5EF4-FFF2-40B4-BE49-F238E27FC236}">
                <a16:creationId xmlns:a16="http://schemas.microsoft.com/office/drawing/2014/main" id="{9B5148A6-4807-42A1-809C-981EA721A526}"/>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0D721EFD-A066-49BD-A80D-5F16B9337D25}"/>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377337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3BBB7BCB-ABF8-4A95-902D-87DB9A8D1CFE}"/>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3098FE2A-ABAD-4603-869A-F246257A462F}"/>
              </a:ext>
            </a:extLst>
          </p:cNvPr>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DC45484C-07AD-4085-BB3A-4F5D0BFF0536}"/>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5" name="Rezervirano mjesto podnožja 4">
            <a:extLst>
              <a:ext uri="{FF2B5EF4-FFF2-40B4-BE49-F238E27FC236}">
                <a16:creationId xmlns:a16="http://schemas.microsoft.com/office/drawing/2014/main" id="{24189958-6422-4916-8AAD-666F9521BB93}"/>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F0EE6893-4DCA-46C8-9315-4DB79466624D}"/>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72836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05E55E-D4FD-40BA-AFCD-4AA53FBC0AAB}"/>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62FF0A67-3A07-4376-A115-ECE369D3B06C}"/>
              </a:ext>
            </a:extLst>
          </p:cNvPr>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B6EE8B08-6AC4-4AE1-BADC-E9D76B5AD7AD}"/>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5" name="Rezervirano mjesto podnožja 4">
            <a:extLst>
              <a:ext uri="{FF2B5EF4-FFF2-40B4-BE49-F238E27FC236}">
                <a16:creationId xmlns:a16="http://schemas.microsoft.com/office/drawing/2014/main" id="{4EFA1D50-7BDE-4934-859D-2FF59FAFB2EA}"/>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65421FFC-2929-43BE-BA18-EFCC192CC70E}"/>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2059058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FF64779-C948-49DC-AD5B-83C73342F879}"/>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B392716F-1C90-4480-8513-099C229840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a:extLst>
              <a:ext uri="{FF2B5EF4-FFF2-40B4-BE49-F238E27FC236}">
                <a16:creationId xmlns:a16="http://schemas.microsoft.com/office/drawing/2014/main" id="{BCDC4AF7-255D-4B15-BF4A-923755A4F0D2}"/>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5" name="Rezervirano mjesto podnožja 4">
            <a:extLst>
              <a:ext uri="{FF2B5EF4-FFF2-40B4-BE49-F238E27FC236}">
                <a16:creationId xmlns:a16="http://schemas.microsoft.com/office/drawing/2014/main" id="{4A6BD5E3-B39F-446E-BDF9-5CC0624A47F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8C2B48E-FFBE-4719-8231-D4C949B3FE6E}"/>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157145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7F1C376-C6AB-48A9-9630-AB06C3702F72}"/>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4752972D-9B68-4220-8C56-E75368F4BEE1}"/>
              </a:ext>
            </a:extLst>
          </p:cNvPr>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a:extLst>
              <a:ext uri="{FF2B5EF4-FFF2-40B4-BE49-F238E27FC236}">
                <a16:creationId xmlns:a16="http://schemas.microsoft.com/office/drawing/2014/main" id="{BF8E5FA4-81CD-4C86-9D74-246F419B65B5}"/>
              </a:ext>
            </a:extLst>
          </p:cNvPr>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a:extLst>
              <a:ext uri="{FF2B5EF4-FFF2-40B4-BE49-F238E27FC236}">
                <a16:creationId xmlns:a16="http://schemas.microsoft.com/office/drawing/2014/main" id="{AA298501-98F1-435B-9EC9-EC40F4E0A5F2}"/>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6" name="Rezervirano mjesto podnožja 5">
            <a:extLst>
              <a:ext uri="{FF2B5EF4-FFF2-40B4-BE49-F238E27FC236}">
                <a16:creationId xmlns:a16="http://schemas.microsoft.com/office/drawing/2014/main" id="{19C6AB41-C428-47B7-9192-B6C4E3CE431A}"/>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68E45F94-C63F-4157-9376-E6B651582E73}"/>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108316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8DD2A1E-B94D-4C79-BC04-F555D299CE09}"/>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A13DBF05-4BB7-49C7-8907-B2CD6FB924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a:extLst>
              <a:ext uri="{FF2B5EF4-FFF2-40B4-BE49-F238E27FC236}">
                <a16:creationId xmlns:a16="http://schemas.microsoft.com/office/drawing/2014/main" id="{EFFC54CF-0E9D-4AA0-9AEB-DDE643A705B5}"/>
              </a:ext>
            </a:extLst>
          </p:cNvPr>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a:extLst>
              <a:ext uri="{FF2B5EF4-FFF2-40B4-BE49-F238E27FC236}">
                <a16:creationId xmlns:a16="http://schemas.microsoft.com/office/drawing/2014/main" id="{9F38D10B-1521-474F-A65F-3E76BC8902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a:extLst>
              <a:ext uri="{FF2B5EF4-FFF2-40B4-BE49-F238E27FC236}">
                <a16:creationId xmlns:a16="http://schemas.microsoft.com/office/drawing/2014/main" id="{77B67130-5012-40C2-B406-01DC3D2AF023}"/>
              </a:ext>
            </a:extLst>
          </p:cNvPr>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a:extLst>
              <a:ext uri="{FF2B5EF4-FFF2-40B4-BE49-F238E27FC236}">
                <a16:creationId xmlns:a16="http://schemas.microsoft.com/office/drawing/2014/main" id="{1BC3E913-5394-450E-976C-583339611865}"/>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8" name="Rezervirano mjesto podnožja 7">
            <a:extLst>
              <a:ext uri="{FF2B5EF4-FFF2-40B4-BE49-F238E27FC236}">
                <a16:creationId xmlns:a16="http://schemas.microsoft.com/office/drawing/2014/main" id="{066B7EBD-4255-4501-882E-D1FFCFAF96F5}"/>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F1A8C8A5-20ED-4C85-9414-064B62EB1A46}"/>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2720512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40A212-1803-4A0B-A631-FEBBA42D521D}"/>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C24D97F3-6C9B-40FF-B981-935BC24A4CFC}"/>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4" name="Rezervirano mjesto podnožja 3">
            <a:extLst>
              <a:ext uri="{FF2B5EF4-FFF2-40B4-BE49-F238E27FC236}">
                <a16:creationId xmlns:a16="http://schemas.microsoft.com/office/drawing/2014/main" id="{BD00D921-1CE8-46CD-9F53-F12535C3BCEC}"/>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EF552079-F5EC-4B6A-A45E-98F22DB5205C}"/>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53442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5A81026E-6B20-4C72-B2FA-F1683F567457}"/>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3" name="Rezervirano mjesto podnožja 2">
            <a:extLst>
              <a:ext uri="{FF2B5EF4-FFF2-40B4-BE49-F238E27FC236}">
                <a16:creationId xmlns:a16="http://schemas.microsoft.com/office/drawing/2014/main" id="{EA29D7CC-813D-4BE1-A974-93BC06C71AB6}"/>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99465EB7-6B34-41CA-BBBB-D1C92EB50611}"/>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2123779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D454543-4756-42F5-B761-397F95390DB7}"/>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3A8D0B18-F68F-42DA-8E67-9B2FC04DAC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a:extLst>
              <a:ext uri="{FF2B5EF4-FFF2-40B4-BE49-F238E27FC236}">
                <a16:creationId xmlns:a16="http://schemas.microsoft.com/office/drawing/2014/main" id="{B319E738-6B52-4806-A808-79E58929A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5BF4468E-00E0-4C36-B3A8-0AE4C713A368}"/>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6" name="Rezervirano mjesto podnožja 5">
            <a:extLst>
              <a:ext uri="{FF2B5EF4-FFF2-40B4-BE49-F238E27FC236}">
                <a16:creationId xmlns:a16="http://schemas.microsoft.com/office/drawing/2014/main" id="{DD046B5C-A47A-4B52-B2A3-CF7111840236}"/>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87CDA735-F613-4211-90E1-E9F296C214B6}"/>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242854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AA3491-891A-453F-B61C-3979E1E8FD15}"/>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EA8D39BE-DB31-4263-A63A-B07CB3AF95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9B740A78-ABB2-40B0-B83A-326A93A2F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CBC1A59E-CF68-426D-A8EC-369C19EF685E}"/>
              </a:ext>
            </a:extLst>
          </p:cNvPr>
          <p:cNvSpPr>
            <a:spLocks noGrp="1"/>
          </p:cNvSpPr>
          <p:nvPr>
            <p:ph type="dt" sz="half" idx="10"/>
          </p:nvPr>
        </p:nvSpPr>
        <p:spPr/>
        <p:txBody>
          <a:bodyPr/>
          <a:lstStyle/>
          <a:p>
            <a:fld id="{202C8B2D-C405-4A37-8E8C-C3E0D850E848}" type="datetimeFigureOut">
              <a:rPr lang="hr-HR" smtClean="0"/>
              <a:t>18.9.2023.</a:t>
            </a:fld>
            <a:endParaRPr lang="hr-HR"/>
          </a:p>
        </p:txBody>
      </p:sp>
      <p:sp>
        <p:nvSpPr>
          <p:cNvPr id="6" name="Rezervirano mjesto podnožja 5">
            <a:extLst>
              <a:ext uri="{FF2B5EF4-FFF2-40B4-BE49-F238E27FC236}">
                <a16:creationId xmlns:a16="http://schemas.microsoft.com/office/drawing/2014/main" id="{39FF6C11-2764-43DB-90EB-44EFAA56D8FB}"/>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6F0AADB4-3FE3-47D5-9599-4512371FC7BC}"/>
              </a:ext>
            </a:extLst>
          </p:cNvPr>
          <p:cNvSpPr>
            <a:spLocks noGrp="1"/>
          </p:cNvSpPr>
          <p:nvPr>
            <p:ph type="sldNum" sz="quarter" idx="12"/>
          </p:nvPr>
        </p:nvSpPr>
        <p:spPr/>
        <p:txBody>
          <a:bodyPr/>
          <a:lstStyle/>
          <a:p>
            <a:fld id="{6D0D1F51-66ED-436D-9B4D-E7DDB43BEEB5}" type="slidenum">
              <a:rPr lang="hr-HR" smtClean="0"/>
              <a:t>‹#›</a:t>
            </a:fld>
            <a:endParaRPr lang="hr-HR"/>
          </a:p>
        </p:txBody>
      </p:sp>
    </p:spTree>
    <p:extLst>
      <p:ext uri="{BB962C8B-B14F-4D97-AF65-F5344CB8AC3E}">
        <p14:creationId xmlns:p14="http://schemas.microsoft.com/office/powerpoint/2010/main" val="305167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00685850-F217-4121-87C5-2F668877CC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2ABC8276-5989-4CD4-BBAB-CCAD85BF6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5C58329B-409A-492B-A81A-38B4036E8D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C8B2D-C405-4A37-8E8C-C3E0D850E848}" type="datetimeFigureOut">
              <a:rPr lang="hr-HR" smtClean="0"/>
              <a:t>18.9.2023.</a:t>
            </a:fld>
            <a:endParaRPr lang="hr-HR"/>
          </a:p>
        </p:txBody>
      </p:sp>
      <p:sp>
        <p:nvSpPr>
          <p:cNvPr id="5" name="Rezervirano mjesto podnožja 4">
            <a:extLst>
              <a:ext uri="{FF2B5EF4-FFF2-40B4-BE49-F238E27FC236}">
                <a16:creationId xmlns:a16="http://schemas.microsoft.com/office/drawing/2014/main" id="{7E90DF64-E7F8-485D-A081-4EFD401A89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63C5A72C-B1F9-4988-9FA6-4E1DCE9FC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1F51-66ED-436D-9B4D-E7DDB43BEEB5}" type="slidenum">
              <a:rPr lang="hr-HR" smtClean="0"/>
              <a:t>‹#›</a:t>
            </a:fld>
            <a:endParaRPr lang="hr-HR"/>
          </a:p>
        </p:txBody>
      </p:sp>
    </p:spTree>
    <p:extLst>
      <p:ext uri="{BB962C8B-B14F-4D97-AF65-F5344CB8AC3E}">
        <p14:creationId xmlns:p14="http://schemas.microsoft.com/office/powerpoint/2010/main" val="901169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12D44A2-C9B3-4D2E-BCF6-3537A3B97225}"/>
              </a:ext>
            </a:extLst>
          </p:cNvPr>
          <p:cNvSpPr>
            <a:spLocks noGrp="1"/>
          </p:cNvSpPr>
          <p:nvPr>
            <p:ph type="ctrTitle"/>
          </p:nvPr>
        </p:nvSpPr>
        <p:spPr/>
        <p:txBody>
          <a:bodyPr>
            <a:normAutofit fontScale="90000"/>
          </a:bodyPr>
          <a:lstStyle/>
          <a:p>
            <a:r>
              <a:rPr lang="sv-SE" b="1" dirty="0">
                <a:solidFill>
                  <a:srgbClr val="187270"/>
                </a:solidFill>
                <a:latin typeface="Arial" panose="020B0604020202020204" pitchFamily="34" charset="0"/>
                <a:cs typeface="Arial" panose="020B0604020202020204" pitchFamily="34" charset="0"/>
              </a:rPr>
              <a:t>NAVIKE ČITANJA UČENIKA OSNOVNOŠKOLSKE DOBI</a:t>
            </a:r>
            <a:br>
              <a:rPr lang="hr-HR" b="1" dirty="0">
                <a:solidFill>
                  <a:srgbClr val="187270"/>
                </a:solidFill>
                <a:latin typeface="Arial" panose="020B0604020202020204" pitchFamily="34" charset="0"/>
                <a:cs typeface="Arial" panose="020B0604020202020204" pitchFamily="34" charset="0"/>
              </a:rPr>
            </a:br>
            <a:r>
              <a:rPr lang="hr-HR" b="1" dirty="0">
                <a:solidFill>
                  <a:srgbClr val="187270"/>
                </a:solidFill>
                <a:latin typeface="Arial" panose="020B0604020202020204" pitchFamily="34" charset="0"/>
                <a:cs typeface="Arial" panose="020B0604020202020204" pitchFamily="34" charset="0"/>
              </a:rPr>
              <a:t>1. DO 4. RAZRED</a:t>
            </a:r>
          </a:p>
        </p:txBody>
      </p:sp>
      <p:sp>
        <p:nvSpPr>
          <p:cNvPr id="3" name="Podnaslov 2">
            <a:extLst>
              <a:ext uri="{FF2B5EF4-FFF2-40B4-BE49-F238E27FC236}">
                <a16:creationId xmlns:a16="http://schemas.microsoft.com/office/drawing/2014/main" id="{D89EFBB4-1ABD-4452-9845-51CAD0987FEA}"/>
              </a:ext>
            </a:extLst>
          </p:cNvPr>
          <p:cNvSpPr>
            <a:spLocks noGrp="1"/>
          </p:cNvSpPr>
          <p:nvPr>
            <p:ph type="subTitle" idx="1"/>
          </p:nvPr>
        </p:nvSpPr>
        <p:spPr>
          <a:xfrm>
            <a:off x="1561707" y="4582426"/>
            <a:ext cx="9144000" cy="1655762"/>
          </a:xfrm>
        </p:spPr>
        <p:txBody>
          <a:bodyPr>
            <a:normAutofit/>
          </a:bodyPr>
          <a:lstStyle/>
          <a:p>
            <a:r>
              <a:rPr lang="hr-HR" sz="2000" dirty="0">
                <a:solidFill>
                  <a:srgbClr val="187270"/>
                </a:solidFill>
              </a:rPr>
              <a:t>ŽUPANIJSKO STRUČNO VIJEĆE KNJIŽNIČARA ISTARSKE ŽUPANIJE</a:t>
            </a:r>
          </a:p>
          <a:p>
            <a:r>
              <a:rPr lang="hr-HR" sz="2000" dirty="0">
                <a:solidFill>
                  <a:srgbClr val="187270"/>
                </a:solidFill>
              </a:rPr>
              <a:t> Amadea </a:t>
            </a:r>
            <a:r>
              <a:rPr lang="hr-HR" sz="2000" dirty="0" err="1">
                <a:solidFill>
                  <a:srgbClr val="187270"/>
                </a:solidFill>
              </a:rPr>
              <a:t>Draguzet</a:t>
            </a:r>
            <a:r>
              <a:rPr lang="hr-HR" sz="2000" dirty="0">
                <a:solidFill>
                  <a:srgbClr val="187270"/>
                </a:solidFill>
              </a:rPr>
              <a:t>, školska </a:t>
            </a:r>
            <a:r>
              <a:rPr lang="hr-HR" sz="1800" dirty="0">
                <a:solidFill>
                  <a:srgbClr val="187270"/>
                </a:solidFill>
                <a:latin typeface="Arial" panose="020B0604020202020204" pitchFamily="34" charset="0"/>
                <a:cs typeface="Arial" panose="020B0604020202020204" pitchFamily="34" charset="0"/>
              </a:rPr>
              <a:t>knjižničarka</a:t>
            </a:r>
            <a:r>
              <a:rPr lang="hr-HR" sz="2000" dirty="0">
                <a:solidFill>
                  <a:srgbClr val="187270"/>
                </a:solidFill>
              </a:rPr>
              <a:t> mentorica</a:t>
            </a:r>
          </a:p>
          <a:p>
            <a:r>
              <a:rPr lang="hr-HR" sz="2000" dirty="0">
                <a:solidFill>
                  <a:srgbClr val="187270"/>
                </a:solidFill>
              </a:rPr>
              <a:t>8. rujna 2023.</a:t>
            </a:r>
          </a:p>
          <a:p>
            <a:endParaRPr lang="hr-HR" sz="2000" dirty="0">
              <a:solidFill>
                <a:srgbClr val="187270"/>
              </a:solidFill>
            </a:endParaRPr>
          </a:p>
        </p:txBody>
      </p:sp>
    </p:spTree>
    <p:extLst>
      <p:ext uri="{BB962C8B-B14F-4D97-AF65-F5344CB8AC3E}">
        <p14:creationId xmlns:p14="http://schemas.microsoft.com/office/powerpoint/2010/main" val="822954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D095AAD-6EF4-4564-898B-5915355DD54C}"/>
              </a:ext>
            </a:extLst>
          </p:cNvPr>
          <p:cNvSpPr>
            <a:spLocks noGrp="1"/>
          </p:cNvSpPr>
          <p:nvPr>
            <p:ph type="title"/>
          </p:nvPr>
        </p:nvSpPr>
        <p:spPr>
          <a:xfrm>
            <a:off x="828773" y="82321"/>
            <a:ext cx="10515600" cy="1325563"/>
          </a:xfrm>
        </p:spPr>
        <p:txBody>
          <a:bodyPr>
            <a:normAutofit/>
          </a:bodyPr>
          <a:lstStyle/>
          <a:p>
            <a:pPr algn="ctr"/>
            <a:r>
              <a:rPr lang="hr-HR" sz="4000" dirty="0">
                <a:solidFill>
                  <a:srgbClr val="187270"/>
                </a:solidFill>
                <a:latin typeface="Arial Black" panose="020B0A04020102020204" pitchFamily="34" charset="0"/>
              </a:rPr>
              <a:t>4. Tko ti je čitao kada si bila mala/ mali?</a:t>
            </a:r>
          </a:p>
        </p:txBody>
      </p:sp>
      <p:graphicFrame>
        <p:nvGraphicFramePr>
          <p:cNvPr id="8" name="Grafikon 7">
            <a:extLst>
              <a:ext uri="{FF2B5EF4-FFF2-40B4-BE49-F238E27FC236}">
                <a16:creationId xmlns:a16="http://schemas.microsoft.com/office/drawing/2014/main" id="{D3BC1DB3-9FFF-44B0-BC89-69BE65187344}"/>
              </a:ext>
            </a:extLst>
          </p:cNvPr>
          <p:cNvGraphicFramePr/>
          <p:nvPr>
            <p:extLst>
              <p:ext uri="{D42A27DB-BD31-4B8C-83A1-F6EECF244321}">
                <p14:modId xmlns:p14="http://schemas.microsoft.com/office/powerpoint/2010/main" val="2755385655"/>
              </p:ext>
            </p:extLst>
          </p:nvPr>
        </p:nvGraphicFramePr>
        <p:xfrm>
          <a:off x="584462" y="1219287"/>
          <a:ext cx="10944520" cy="56387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2448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287FEAA-7C77-4361-B7E5-70D65CF5A1B7}"/>
              </a:ext>
            </a:extLst>
          </p:cNvPr>
          <p:cNvSpPr>
            <a:spLocks noGrp="1"/>
          </p:cNvSpPr>
          <p:nvPr>
            <p:ph type="title"/>
          </p:nvPr>
        </p:nvSpPr>
        <p:spPr>
          <a:xfrm>
            <a:off x="847626" y="120028"/>
            <a:ext cx="10515600" cy="1325563"/>
          </a:xfrm>
        </p:spPr>
        <p:txBody>
          <a:bodyPr>
            <a:normAutofit/>
          </a:bodyPr>
          <a:lstStyle/>
          <a:p>
            <a:pPr algn="ctr"/>
            <a:r>
              <a:rPr lang="pl-PL" sz="3600" dirty="0">
                <a:solidFill>
                  <a:srgbClr val="187270"/>
                </a:solidFill>
                <a:latin typeface="Arial Black" panose="020B0A04020102020204" pitchFamily="34" charset="0"/>
              </a:rPr>
              <a:t>5. Jesi li za rođendane dobivala/dobivao knjigu na poklon?</a:t>
            </a:r>
            <a:endParaRPr lang="hr-HR" sz="3600" dirty="0">
              <a:solidFill>
                <a:srgbClr val="187270"/>
              </a:solidFill>
              <a:latin typeface="Arial Black" panose="020B0A04020102020204" pitchFamily="34" charset="0"/>
            </a:endParaRPr>
          </a:p>
        </p:txBody>
      </p:sp>
      <p:graphicFrame>
        <p:nvGraphicFramePr>
          <p:cNvPr id="5" name="Grafikon 4">
            <a:extLst>
              <a:ext uri="{FF2B5EF4-FFF2-40B4-BE49-F238E27FC236}">
                <a16:creationId xmlns:a16="http://schemas.microsoft.com/office/drawing/2014/main" id="{41CABFA9-8D54-4D95-A1AA-C82260A2968B}"/>
              </a:ext>
            </a:extLst>
          </p:cNvPr>
          <p:cNvGraphicFramePr/>
          <p:nvPr>
            <p:extLst>
              <p:ext uri="{D42A27DB-BD31-4B8C-83A1-F6EECF244321}">
                <p14:modId xmlns:p14="http://schemas.microsoft.com/office/powerpoint/2010/main" val="3181061140"/>
              </p:ext>
            </p:extLst>
          </p:nvPr>
        </p:nvGraphicFramePr>
        <p:xfrm>
          <a:off x="292231" y="1439333"/>
          <a:ext cx="10454326"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6" name="Pravokutnik 5">
            <a:extLst>
              <a:ext uri="{FF2B5EF4-FFF2-40B4-BE49-F238E27FC236}">
                <a16:creationId xmlns:a16="http://schemas.microsoft.com/office/drawing/2014/main" id="{604F2165-1682-4BF8-A8D6-AD136E4B5C33}"/>
              </a:ext>
            </a:extLst>
          </p:cNvPr>
          <p:cNvSpPr/>
          <p:nvPr/>
        </p:nvSpPr>
        <p:spPr>
          <a:xfrm>
            <a:off x="7190232" y="1355352"/>
            <a:ext cx="3467616" cy="1477328"/>
          </a:xfrm>
          <a:prstGeom prst="rect">
            <a:avLst/>
          </a:prstGeom>
          <a:noFill/>
        </p:spPr>
        <p:txBody>
          <a:bodyPr wrap="none" lIns="91440" tIns="45720" rIns="91440" bIns="45720">
            <a:spAutoFit/>
          </a:bodyPr>
          <a:lstStyle/>
          <a:p>
            <a:pPr algn="ctr"/>
            <a:r>
              <a:rPr lang="hr-HR"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a:pPr algn="ctr"/>
            <a:r>
              <a:rPr lang="hr-HR"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ponekad dobivam, </a:t>
            </a:r>
          </a:p>
          <a:p>
            <a:pPr algn="ctr"/>
            <a:r>
              <a:rPr lang="hr-HR"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samo jednom sam dobila, </a:t>
            </a:r>
          </a:p>
          <a:p>
            <a:pPr algn="ctr"/>
            <a:r>
              <a:rPr lang="hr-HR"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nisam htio, </a:t>
            </a:r>
          </a:p>
          <a:p>
            <a:pPr algn="ctr"/>
            <a:r>
              <a:rPr lang="hr-HR"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ne sjećam se.</a:t>
            </a:r>
            <a:endParaRPr lang="hr-HR"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p:txBody>
      </p:sp>
    </p:spTree>
    <p:extLst>
      <p:ext uri="{BB962C8B-B14F-4D97-AF65-F5344CB8AC3E}">
        <p14:creationId xmlns:p14="http://schemas.microsoft.com/office/powerpoint/2010/main" val="427294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283593-08BA-4DFE-A9E7-424CAAEEDC61}"/>
              </a:ext>
            </a:extLst>
          </p:cNvPr>
          <p:cNvSpPr>
            <a:spLocks noGrp="1"/>
          </p:cNvSpPr>
          <p:nvPr>
            <p:ph type="title"/>
          </p:nvPr>
        </p:nvSpPr>
        <p:spPr>
          <a:xfrm>
            <a:off x="696798" y="0"/>
            <a:ext cx="10515600" cy="1325563"/>
          </a:xfrm>
        </p:spPr>
        <p:txBody>
          <a:bodyPr/>
          <a:lstStyle/>
          <a:p>
            <a:pPr algn="ctr"/>
            <a:r>
              <a:rPr lang="hr-HR" dirty="0">
                <a:solidFill>
                  <a:srgbClr val="187270"/>
                </a:solidFill>
                <a:latin typeface="Arial Black" panose="020B0A04020102020204" pitchFamily="34" charset="0"/>
              </a:rPr>
              <a:t>6. Koga u obitelji najčešće viđaš da čita?</a:t>
            </a:r>
          </a:p>
        </p:txBody>
      </p:sp>
      <p:graphicFrame>
        <p:nvGraphicFramePr>
          <p:cNvPr id="5" name="Grafikon 4">
            <a:extLst>
              <a:ext uri="{FF2B5EF4-FFF2-40B4-BE49-F238E27FC236}">
                <a16:creationId xmlns:a16="http://schemas.microsoft.com/office/drawing/2014/main" id="{C808F895-B04D-4B2B-9B52-FB6C88F54CE5}"/>
              </a:ext>
            </a:extLst>
          </p:cNvPr>
          <p:cNvGraphicFramePr/>
          <p:nvPr>
            <p:extLst>
              <p:ext uri="{D42A27DB-BD31-4B8C-83A1-F6EECF244321}">
                <p14:modId xmlns:p14="http://schemas.microsoft.com/office/powerpoint/2010/main" val="695227234"/>
              </p:ext>
            </p:extLst>
          </p:nvPr>
        </p:nvGraphicFramePr>
        <p:xfrm>
          <a:off x="631595" y="1241370"/>
          <a:ext cx="10847043"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885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283593-08BA-4DFE-A9E7-424CAAEEDC61}"/>
              </a:ext>
            </a:extLst>
          </p:cNvPr>
          <p:cNvSpPr>
            <a:spLocks noGrp="1"/>
          </p:cNvSpPr>
          <p:nvPr>
            <p:ph type="title"/>
          </p:nvPr>
        </p:nvSpPr>
        <p:spPr>
          <a:xfrm>
            <a:off x="498835" y="0"/>
            <a:ext cx="10515600" cy="1325563"/>
          </a:xfrm>
        </p:spPr>
        <p:txBody>
          <a:bodyPr>
            <a:normAutofit fontScale="90000"/>
          </a:bodyPr>
          <a:lstStyle/>
          <a:p>
            <a:pPr algn="ctr"/>
            <a:r>
              <a:rPr lang="hr-HR" dirty="0">
                <a:solidFill>
                  <a:srgbClr val="187270"/>
                </a:solidFill>
                <a:latin typeface="Arial Black" panose="020B0A04020102020204" pitchFamily="34" charset="0"/>
              </a:rPr>
              <a:t>7. Kada si prvi put posjetila/posjetio bilo koju  knjižnicu?</a:t>
            </a:r>
          </a:p>
        </p:txBody>
      </p:sp>
      <p:graphicFrame>
        <p:nvGraphicFramePr>
          <p:cNvPr id="5" name="Grafikon 4">
            <a:extLst>
              <a:ext uri="{FF2B5EF4-FFF2-40B4-BE49-F238E27FC236}">
                <a16:creationId xmlns:a16="http://schemas.microsoft.com/office/drawing/2014/main" id="{C808F895-B04D-4B2B-9B52-FB6C88F54CE5}"/>
              </a:ext>
            </a:extLst>
          </p:cNvPr>
          <p:cNvGraphicFramePr/>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fikon 5">
            <a:extLst>
              <a:ext uri="{FF2B5EF4-FFF2-40B4-BE49-F238E27FC236}">
                <a16:creationId xmlns:a16="http://schemas.microsoft.com/office/drawing/2014/main" id="{2934C8F7-21E0-4762-B760-2CB1FE1D952C}"/>
              </a:ext>
            </a:extLst>
          </p:cNvPr>
          <p:cNvGraphicFramePr/>
          <p:nvPr>
            <p:extLst>
              <p:ext uri="{D42A27DB-BD31-4B8C-83A1-F6EECF244321}">
                <p14:modId xmlns:p14="http://schemas.microsoft.com/office/powerpoint/2010/main" val="3337491339"/>
              </p:ext>
            </p:extLst>
          </p:nvPr>
        </p:nvGraphicFramePr>
        <p:xfrm>
          <a:off x="1102937" y="1294701"/>
          <a:ext cx="10303496"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3471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283593-08BA-4DFE-A9E7-424CAAEEDC61}"/>
              </a:ext>
            </a:extLst>
          </p:cNvPr>
          <p:cNvSpPr>
            <a:spLocks noGrp="1"/>
          </p:cNvSpPr>
          <p:nvPr>
            <p:ph type="title"/>
          </p:nvPr>
        </p:nvSpPr>
        <p:spPr>
          <a:xfrm>
            <a:off x="744894" y="1"/>
            <a:ext cx="10515600" cy="1091682"/>
          </a:xfrm>
        </p:spPr>
        <p:txBody>
          <a:bodyPr/>
          <a:lstStyle/>
          <a:p>
            <a:pPr algn="ctr"/>
            <a:r>
              <a:rPr lang="hr-HR" dirty="0">
                <a:solidFill>
                  <a:srgbClr val="187270"/>
                </a:solidFill>
                <a:latin typeface="Arial Black" panose="020B0A04020102020204" pitchFamily="34" charset="0"/>
              </a:rPr>
              <a:t>8. Knjižnica u tvojoj školi radi:</a:t>
            </a:r>
          </a:p>
        </p:txBody>
      </p:sp>
      <p:graphicFrame>
        <p:nvGraphicFramePr>
          <p:cNvPr id="5" name="Grafikon 4">
            <a:extLst>
              <a:ext uri="{FF2B5EF4-FFF2-40B4-BE49-F238E27FC236}">
                <a16:creationId xmlns:a16="http://schemas.microsoft.com/office/drawing/2014/main" id="{C808F895-B04D-4B2B-9B52-FB6C88F54CE5}"/>
              </a:ext>
            </a:extLst>
          </p:cNvPr>
          <p:cNvGraphicFramePr/>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afikon 3">
            <a:extLst>
              <a:ext uri="{FF2B5EF4-FFF2-40B4-BE49-F238E27FC236}">
                <a16:creationId xmlns:a16="http://schemas.microsoft.com/office/drawing/2014/main" id="{EA7C6E36-70B1-4D7B-8105-95C7A107988E}"/>
              </a:ext>
            </a:extLst>
          </p:cNvPr>
          <p:cNvGraphicFramePr/>
          <p:nvPr>
            <p:extLst>
              <p:ext uri="{D42A27DB-BD31-4B8C-83A1-F6EECF244321}">
                <p14:modId xmlns:p14="http://schemas.microsoft.com/office/powerpoint/2010/main" val="2871641684"/>
              </p:ext>
            </p:extLst>
          </p:nvPr>
        </p:nvGraphicFramePr>
        <p:xfrm>
          <a:off x="1093509" y="905069"/>
          <a:ext cx="10011266" cy="56778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363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9. Posjećuješ li školsku knjižnicu?</a:t>
            </a:r>
          </a:p>
        </p:txBody>
      </p:sp>
      <p:graphicFrame>
        <p:nvGraphicFramePr>
          <p:cNvPr id="6" name="Grafikon 5">
            <a:extLst>
              <a:ext uri="{FF2B5EF4-FFF2-40B4-BE49-F238E27FC236}">
                <a16:creationId xmlns:a16="http://schemas.microsoft.com/office/drawing/2014/main" id="{BC1138F7-6298-42C3-9D91-7B7ADB5941E5}"/>
              </a:ext>
            </a:extLst>
          </p:cNvPr>
          <p:cNvGraphicFramePr/>
          <p:nvPr>
            <p:extLst>
              <p:ext uri="{D42A27DB-BD31-4B8C-83A1-F6EECF244321}">
                <p14:modId xmlns:p14="http://schemas.microsoft.com/office/powerpoint/2010/main" val="1926056058"/>
              </p:ext>
            </p:extLst>
          </p:nvPr>
        </p:nvGraphicFramePr>
        <p:xfrm>
          <a:off x="-1" y="1158204"/>
          <a:ext cx="1196184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384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338868694"/>
              </p:ext>
            </p:extLst>
          </p:nvPr>
        </p:nvGraphicFramePr>
        <p:xfrm>
          <a:off x="809920" y="719666"/>
          <a:ext cx="11068402" cy="5778788"/>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10. Što ti se najviše sviđa u školskoj knjižnici?</a:t>
            </a:r>
          </a:p>
        </p:txBody>
      </p:sp>
    </p:spTree>
    <p:extLst>
      <p:ext uri="{BB962C8B-B14F-4D97-AF65-F5344CB8AC3E}">
        <p14:creationId xmlns:p14="http://schemas.microsoft.com/office/powerpoint/2010/main" val="3025459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457908731"/>
              </p:ext>
            </p:extLst>
          </p:nvPr>
        </p:nvGraphicFramePr>
        <p:xfrm>
          <a:off x="523783" y="1145794"/>
          <a:ext cx="10963922"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11. Jesi li učlanjena/učlanjen i u neku drugu knjižnicu osim školske?</a:t>
            </a:r>
          </a:p>
        </p:txBody>
      </p:sp>
    </p:spTree>
    <p:extLst>
      <p:ext uri="{BB962C8B-B14F-4D97-AF65-F5344CB8AC3E}">
        <p14:creationId xmlns:p14="http://schemas.microsoft.com/office/powerpoint/2010/main" val="1697653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a:solidFill>
            <a:schemeClr val="bg1"/>
          </a:solidFill>
        </p:spPr>
        <p:txBody>
          <a:bodyPr>
            <a:normAutofit/>
          </a:bodyPr>
          <a:lstStyle/>
          <a:p>
            <a:pPr algn="ctr"/>
            <a:r>
              <a:rPr lang="hr-HR" sz="4000" dirty="0">
                <a:solidFill>
                  <a:srgbClr val="187270"/>
                </a:solidFill>
                <a:latin typeface="Arial Black" panose="020B0A04020102020204" pitchFamily="34" charset="0"/>
              </a:rPr>
              <a:t> 12. Što najradije radiš u slobodno vrijeme?</a:t>
            </a:r>
          </a:p>
        </p:txBody>
      </p:sp>
      <p:graphicFrame>
        <p:nvGraphicFramePr>
          <p:cNvPr id="9" name="Grafikon 8">
            <a:extLst>
              <a:ext uri="{FF2B5EF4-FFF2-40B4-BE49-F238E27FC236}">
                <a16:creationId xmlns:a16="http://schemas.microsoft.com/office/drawing/2014/main" id="{A87C5D7A-E860-4F52-8FF6-C7A809522A21}"/>
              </a:ext>
            </a:extLst>
          </p:cNvPr>
          <p:cNvGraphicFramePr/>
          <p:nvPr>
            <p:extLst>
              <p:ext uri="{D42A27DB-BD31-4B8C-83A1-F6EECF244321}">
                <p14:modId xmlns:p14="http://schemas.microsoft.com/office/powerpoint/2010/main" val="4182422064"/>
              </p:ext>
            </p:extLst>
          </p:nvPr>
        </p:nvGraphicFramePr>
        <p:xfrm>
          <a:off x="0" y="1322963"/>
          <a:ext cx="11770468" cy="53988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9838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p:txBody>
          <a:bodyPr>
            <a:normAutofit fontScale="90000"/>
          </a:bodyPr>
          <a:lstStyle/>
          <a:p>
            <a:pPr algn="ctr"/>
            <a:r>
              <a:rPr lang="hr-HR" sz="4000" dirty="0">
                <a:solidFill>
                  <a:srgbClr val="187270"/>
                </a:solidFill>
                <a:latin typeface="Arial Black" panose="020B0A04020102020204" pitchFamily="34" charset="0"/>
              </a:rPr>
              <a:t>12. Što najradije radiš u slobodno vrijeme? </a:t>
            </a:r>
            <a:br>
              <a:rPr lang="hr-HR" sz="4000" dirty="0">
                <a:solidFill>
                  <a:srgbClr val="187270"/>
                </a:solidFill>
                <a:latin typeface="Arial Black" panose="020B0A04020102020204" pitchFamily="34" charset="0"/>
              </a:rPr>
            </a:br>
            <a:r>
              <a:rPr lang="hr-HR" sz="4000" dirty="0">
                <a:solidFill>
                  <a:srgbClr val="187270"/>
                </a:solidFill>
                <a:latin typeface="Arial Black" panose="020B0A04020102020204" pitchFamily="34" charset="0"/>
              </a:rPr>
              <a:t>Ostalo </a:t>
            </a:r>
          </a:p>
        </p:txBody>
      </p:sp>
      <p:sp>
        <p:nvSpPr>
          <p:cNvPr id="4" name="Rezervirano mjesto sadržaja 3">
            <a:extLst>
              <a:ext uri="{FF2B5EF4-FFF2-40B4-BE49-F238E27FC236}">
                <a16:creationId xmlns:a16="http://schemas.microsoft.com/office/drawing/2014/main" id="{C63AEC04-EAF9-4027-979E-7B3EE1ED0304}"/>
              </a:ext>
            </a:extLst>
          </p:cNvPr>
          <p:cNvSpPr>
            <a:spLocks noGrp="1"/>
          </p:cNvSpPr>
          <p:nvPr>
            <p:ph idx="1"/>
          </p:nvPr>
        </p:nvSpPr>
        <p:spPr>
          <a:xfrm>
            <a:off x="838200" y="2141537"/>
            <a:ext cx="10515600" cy="4351338"/>
          </a:xfrm>
        </p:spPr>
        <p:txBody>
          <a:bodyPr>
            <a:normAutofit fontScale="85000" lnSpcReduction="20000"/>
          </a:bodyPr>
          <a:lstStyle/>
          <a:p>
            <a:pPr marL="0" indent="0" algn="ctr">
              <a:buNone/>
            </a:pPr>
            <a:r>
              <a:rPr lang="hr-HR" dirty="0">
                <a:solidFill>
                  <a:srgbClr val="187270"/>
                </a:solidFill>
                <a:latin typeface="Arial Black" panose="020B0A04020102020204" pitchFamily="34" charset="0"/>
              </a:rPr>
              <a:t>- crtam</a:t>
            </a:r>
          </a:p>
          <a:p>
            <a:pPr marL="0" indent="0" algn="ctr">
              <a:buNone/>
            </a:pPr>
            <a:r>
              <a:rPr lang="hr-HR" dirty="0">
                <a:solidFill>
                  <a:srgbClr val="187270"/>
                </a:solidFill>
                <a:latin typeface="Arial Black" panose="020B0A04020102020204" pitchFamily="34" charset="0"/>
              </a:rPr>
              <a:t>- sve navedeno</a:t>
            </a:r>
          </a:p>
          <a:p>
            <a:pPr marL="0" indent="0" algn="ctr">
              <a:buNone/>
            </a:pPr>
            <a:r>
              <a:rPr lang="hr-HR" dirty="0">
                <a:solidFill>
                  <a:srgbClr val="187270"/>
                </a:solidFill>
                <a:latin typeface="Arial Black" panose="020B0A04020102020204" pitchFamily="34" charset="0"/>
              </a:rPr>
              <a:t>- igram se sama</a:t>
            </a:r>
          </a:p>
          <a:p>
            <a:pPr marL="0" indent="0" algn="ctr">
              <a:buNone/>
            </a:pPr>
            <a:r>
              <a:rPr lang="hr-HR" dirty="0">
                <a:solidFill>
                  <a:srgbClr val="187270"/>
                </a:solidFill>
                <a:latin typeface="Arial Black" panose="020B0A04020102020204" pitchFamily="34" charset="0"/>
              </a:rPr>
              <a:t>- gledam TV</a:t>
            </a:r>
          </a:p>
          <a:p>
            <a:pPr marL="0" indent="0" algn="ctr">
              <a:buNone/>
            </a:pPr>
            <a:r>
              <a:rPr lang="hr-HR" dirty="0">
                <a:solidFill>
                  <a:srgbClr val="187270"/>
                </a:solidFill>
                <a:latin typeface="Arial Black" panose="020B0A04020102020204" pitchFamily="34" charset="0"/>
              </a:rPr>
              <a:t>- ništa</a:t>
            </a:r>
          </a:p>
          <a:p>
            <a:pPr marL="0" indent="0" algn="ctr">
              <a:buNone/>
            </a:pPr>
            <a:r>
              <a:rPr lang="hr-HR" dirty="0">
                <a:solidFill>
                  <a:srgbClr val="187270"/>
                </a:solidFill>
                <a:latin typeface="Arial Black" panose="020B0A04020102020204" pitchFamily="34" charset="0"/>
              </a:rPr>
              <a:t>- igram se sa životinjama</a:t>
            </a:r>
          </a:p>
          <a:p>
            <a:pPr marL="0" indent="0" algn="ctr">
              <a:buNone/>
            </a:pPr>
            <a:r>
              <a:rPr lang="hr-HR" dirty="0">
                <a:solidFill>
                  <a:srgbClr val="187270"/>
                </a:solidFill>
                <a:latin typeface="Arial Black" panose="020B0A04020102020204" pitchFamily="34" charset="0"/>
              </a:rPr>
              <a:t>- pomažem mami u čišćenju</a:t>
            </a:r>
          </a:p>
          <a:p>
            <a:pPr marL="0" indent="0" algn="ctr">
              <a:buNone/>
            </a:pPr>
            <a:r>
              <a:rPr lang="hr-HR" dirty="0">
                <a:solidFill>
                  <a:srgbClr val="187270"/>
                </a:solidFill>
                <a:latin typeface="Arial Black" panose="020B0A04020102020204" pitchFamily="34" charset="0"/>
              </a:rPr>
              <a:t>- idem na brod gledati dupine</a:t>
            </a:r>
          </a:p>
          <a:p>
            <a:pPr marL="0" indent="0" algn="ctr">
              <a:buNone/>
            </a:pPr>
            <a:r>
              <a:rPr lang="hr-HR" dirty="0">
                <a:solidFill>
                  <a:srgbClr val="187270"/>
                </a:solidFill>
                <a:latin typeface="Arial Black" panose="020B0A04020102020204" pitchFamily="34" charset="0"/>
              </a:rPr>
              <a:t>- kosim travu i kopam u vrtu</a:t>
            </a:r>
          </a:p>
          <a:p>
            <a:pPr algn="ctr">
              <a:buFontTx/>
              <a:buChar char="-"/>
            </a:pPr>
            <a:r>
              <a:rPr lang="hr-HR" dirty="0">
                <a:solidFill>
                  <a:srgbClr val="187270"/>
                </a:solidFill>
                <a:latin typeface="Arial Black" panose="020B0A04020102020204" pitchFamily="34" charset="0"/>
              </a:rPr>
              <a:t>idem u glazbenu školu</a:t>
            </a:r>
          </a:p>
          <a:p>
            <a:pPr algn="ctr">
              <a:buFontTx/>
              <a:buChar char="-"/>
            </a:pPr>
            <a:r>
              <a:rPr lang="hr-HR" dirty="0">
                <a:solidFill>
                  <a:srgbClr val="187270"/>
                </a:solidFill>
                <a:latin typeface="Arial Black" panose="020B0A04020102020204" pitchFamily="34" charset="0"/>
              </a:rPr>
              <a:t>toćam maslinovo ulje s kruhom</a:t>
            </a:r>
          </a:p>
        </p:txBody>
      </p:sp>
    </p:spTree>
    <p:extLst>
      <p:ext uri="{BB962C8B-B14F-4D97-AF65-F5344CB8AC3E}">
        <p14:creationId xmlns:p14="http://schemas.microsoft.com/office/powerpoint/2010/main" val="206612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B3AE49-237D-4A99-9F78-879DABA800B0}"/>
              </a:ext>
            </a:extLst>
          </p:cNvPr>
          <p:cNvSpPr>
            <a:spLocks noGrp="1"/>
          </p:cNvSpPr>
          <p:nvPr>
            <p:ph type="title"/>
          </p:nvPr>
        </p:nvSpPr>
        <p:spPr>
          <a:xfrm>
            <a:off x="838200" y="365125"/>
            <a:ext cx="10515600" cy="473861"/>
          </a:xfrm>
        </p:spPr>
        <p:txBody>
          <a:bodyPr>
            <a:normAutofit fontScale="90000"/>
          </a:bodyPr>
          <a:lstStyle/>
          <a:p>
            <a:pPr algn="ctr"/>
            <a:r>
              <a:rPr lang="hr-HR" sz="3200" b="1" dirty="0">
                <a:solidFill>
                  <a:srgbClr val="268A92"/>
                </a:solidFill>
                <a:latin typeface="Arial CE" panose="020B0604020202020204" pitchFamily="34" charset="-18"/>
              </a:rPr>
              <a:t>SAŽETAK</a:t>
            </a:r>
          </a:p>
        </p:txBody>
      </p:sp>
      <p:sp>
        <p:nvSpPr>
          <p:cNvPr id="3" name="Rezervirano mjesto sadržaja 2">
            <a:extLst>
              <a:ext uri="{FF2B5EF4-FFF2-40B4-BE49-F238E27FC236}">
                <a16:creationId xmlns:a16="http://schemas.microsoft.com/office/drawing/2014/main" id="{5344AE89-B19E-4D4D-B66F-8F1020B260D4}"/>
              </a:ext>
            </a:extLst>
          </p:cNvPr>
          <p:cNvSpPr>
            <a:spLocks noGrp="1"/>
          </p:cNvSpPr>
          <p:nvPr>
            <p:ph idx="1"/>
          </p:nvPr>
        </p:nvSpPr>
        <p:spPr>
          <a:xfrm>
            <a:off x="612742" y="754144"/>
            <a:ext cx="10991654" cy="5618375"/>
          </a:xfrm>
        </p:spPr>
        <p:txBody>
          <a:bodyPr>
            <a:normAutofit fontScale="62500" lnSpcReduction="20000"/>
          </a:bodyPr>
          <a:lstStyle/>
          <a:p>
            <a:pPr marL="0" indent="0">
              <a:lnSpc>
                <a:spcPct val="160000"/>
              </a:lnSpc>
              <a:buNone/>
            </a:pPr>
            <a:r>
              <a:rPr lang="hr-HR" dirty="0">
                <a:solidFill>
                  <a:srgbClr val="268A92"/>
                </a:solidFill>
                <a:latin typeface="Arial CE" panose="020B0604020202020204" pitchFamily="34" charset="-18"/>
              </a:rPr>
              <a:t>Opći cilj ovoga istraživanja bile su navike čitanja učenika osnovnoškolske dobi.</a:t>
            </a:r>
          </a:p>
          <a:p>
            <a:pPr marL="0" indent="0">
              <a:lnSpc>
                <a:spcPct val="160000"/>
              </a:lnSpc>
              <a:buNone/>
            </a:pPr>
            <a:r>
              <a:rPr lang="hr-HR" dirty="0">
                <a:solidFill>
                  <a:srgbClr val="268A92"/>
                </a:solidFill>
                <a:latin typeface="Arial CE" panose="020B0604020202020204" pitchFamily="34" charset="-18"/>
              </a:rPr>
              <a:t>Specifični ciljevi su:</a:t>
            </a:r>
          </a:p>
          <a:p>
            <a:pPr marL="0" indent="0">
              <a:lnSpc>
                <a:spcPct val="160000"/>
              </a:lnSpc>
              <a:buNone/>
            </a:pPr>
            <a:r>
              <a:rPr lang="hr-HR" dirty="0">
                <a:solidFill>
                  <a:srgbClr val="268A92"/>
                </a:solidFill>
                <a:latin typeface="Arial CE" panose="020B0604020202020204" pitchFamily="34" charset="-18"/>
              </a:rPr>
              <a:t>- Zainteresiranost za čitanje </a:t>
            </a:r>
            <a:r>
              <a:rPr lang="hr-HR" dirty="0" err="1">
                <a:solidFill>
                  <a:srgbClr val="268A92"/>
                </a:solidFill>
                <a:latin typeface="Arial CE" panose="020B0604020202020204" pitchFamily="34" charset="-18"/>
              </a:rPr>
              <a:t>lektirnih</a:t>
            </a:r>
            <a:r>
              <a:rPr lang="hr-HR" dirty="0">
                <a:solidFill>
                  <a:srgbClr val="268A92"/>
                </a:solidFill>
                <a:latin typeface="Arial CE" panose="020B0604020202020204" pitchFamily="34" charset="-18"/>
              </a:rPr>
              <a:t> naslova, ali i čitanje naslova koji nisu zadani školskim </a:t>
            </a:r>
            <a:r>
              <a:rPr lang="hr-HR" dirty="0" err="1">
                <a:solidFill>
                  <a:srgbClr val="268A92"/>
                </a:solidFill>
                <a:latin typeface="Arial CE" panose="020B0604020202020204" pitchFamily="34" charset="-18"/>
              </a:rPr>
              <a:t>kurikulom</a:t>
            </a:r>
            <a:r>
              <a:rPr lang="hr-HR" dirty="0">
                <a:solidFill>
                  <a:srgbClr val="268A92"/>
                </a:solidFill>
                <a:latin typeface="Arial CE" panose="020B0604020202020204" pitchFamily="34" charset="-18"/>
              </a:rPr>
              <a:t> te interes za dječje časopise. Pod pojmom čitanja ne misli se isključivo na čitanje knjiga u papirnatom obliku već na čitanje bilo kojeg medija. </a:t>
            </a:r>
          </a:p>
          <a:p>
            <a:pPr>
              <a:lnSpc>
                <a:spcPct val="160000"/>
              </a:lnSpc>
              <a:buFontTx/>
              <a:buChar char="-"/>
            </a:pPr>
            <a:r>
              <a:rPr lang="hr-HR" dirty="0">
                <a:solidFill>
                  <a:srgbClr val="268A92"/>
                </a:solidFill>
                <a:latin typeface="Arial CE" panose="020B0604020202020204" pitchFamily="34" charset="-18"/>
              </a:rPr>
              <a:t>Utvrditi </a:t>
            </a:r>
            <a:r>
              <a:rPr lang="hr-HR" dirty="0" err="1">
                <a:solidFill>
                  <a:srgbClr val="268A92"/>
                </a:solidFill>
                <a:latin typeface="Arial CE" panose="020B0604020202020204" pitchFamily="34" charset="-18"/>
              </a:rPr>
              <a:t>motivatore</a:t>
            </a:r>
            <a:r>
              <a:rPr lang="hr-HR" dirty="0">
                <a:solidFill>
                  <a:srgbClr val="268A92"/>
                </a:solidFill>
                <a:latin typeface="Arial CE" panose="020B0604020202020204" pitchFamily="34" charset="-18"/>
              </a:rPr>
              <a:t> i </a:t>
            </a:r>
            <a:r>
              <a:rPr lang="hr-HR" dirty="0" err="1">
                <a:solidFill>
                  <a:srgbClr val="268A92"/>
                </a:solidFill>
                <a:latin typeface="Arial CE" panose="020B0604020202020204" pitchFamily="34" charset="-18"/>
              </a:rPr>
              <a:t>demotivatore</a:t>
            </a:r>
            <a:r>
              <a:rPr lang="hr-HR" dirty="0">
                <a:solidFill>
                  <a:srgbClr val="268A92"/>
                </a:solidFill>
                <a:latin typeface="Arial CE" panose="020B0604020202020204" pitchFamily="34" charset="-18"/>
              </a:rPr>
              <a:t> čitanja u području: teme, grafičkog oblikovanja knjige, stila pisanja, </a:t>
            </a:r>
            <a:r>
              <a:rPr lang="hr-HR" dirty="0" err="1">
                <a:solidFill>
                  <a:srgbClr val="268A92"/>
                </a:solidFill>
                <a:latin typeface="Arial CE" panose="020B0604020202020204" pitchFamily="34" charset="-18"/>
              </a:rPr>
              <a:t>okolinskih</a:t>
            </a:r>
            <a:r>
              <a:rPr lang="hr-HR" dirty="0">
                <a:solidFill>
                  <a:srgbClr val="268A92"/>
                </a:solidFill>
                <a:latin typeface="Arial CE" panose="020B0604020202020204" pitchFamily="34" charset="-18"/>
              </a:rPr>
              <a:t> uvjeta, roditeljskih stavova i poteškoća s čitanjem.</a:t>
            </a:r>
          </a:p>
          <a:p>
            <a:pPr marL="0" indent="0">
              <a:lnSpc>
                <a:spcPct val="160000"/>
              </a:lnSpc>
              <a:buNone/>
            </a:pPr>
            <a:r>
              <a:rPr lang="hr-HR" dirty="0">
                <a:solidFill>
                  <a:srgbClr val="268A92"/>
                </a:solidFill>
                <a:latin typeface="Arial CE" panose="020B0604020202020204" pitchFamily="34" charset="-18"/>
              </a:rPr>
              <a:t>Nastavno je potrebno utvrditi usklađenost opremljenosti školskih knjižnica sa zahtjevima i ishodima </a:t>
            </a:r>
            <a:r>
              <a:rPr lang="hr-HR" dirty="0" err="1">
                <a:solidFill>
                  <a:srgbClr val="268A92"/>
                </a:solidFill>
                <a:latin typeface="Arial CE" panose="020B0604020202020204" pitchFamily="34" charset="-18"/>
              </a:rPr>
              <a:t>kurikula</a:t>
            </a:r>
            <a:r>
              <a:rPr lang="hr-HR" dirty="0">
                <a:solidFill>
                  <a:srgbClr val="268A92"/>
                </a:solidFill>
                <a:latin typeface="Arial CE" panose="020B0604020202020204" pitchFamily="34" charset="-18"/>
              </a:rPr>
              <a:t> Hrvatskog jezika, ali i s interesima učenika.  Za sada se može pretpostaviti da je potrebno još puno suvremene knjižnične građe kako bi se odgovorilo na učeničke interese i ishode </a:t>
            </a:r>
            <a:r>
              <a:rPr lang="hr-HR" dirty="0" err="1">
                <a:solidFill>
                  <a:srgbClr val="268A92"/>
                </a:solidFill>
                <a:latin typeface="Arial CE" panose="020B0604020202020204" pitchFamily="34" charset="-18"/>
              </a:rPr>
              <a:t>kurikula</a:t>
            </a:r>
            <a:r>
              <a:rPr lang="hr-HR" dirty="0">
                <a:solidFill>
                  <a:srgbClr val="268A92"/>
                </a:solidFill>
                <a:latin typeface="Arial CE" panose="020B0604020202020204" pitchFamily="34" charset="-18"/>
              </a:rPr>
              <a:t> Hrvatskog jezika. Učitelju se daje profesionalna autonomija prilikom izbora djela za cjelovito čitanje s naglaskom na odabir suvremenih tekstova, a knjižničar je tu da knjižničnom građom odgovori na navedene potrebe.</a:t>
            </a:r>
          </a:p>
          <a:p>
            <a:pPr marL="0" indent="0">
              <a:lnSpc>
                <a:spcPct val="160000"/>
              </a:lnSpc>
              <a:buNone/>
            </a:pPr>
            <a:endParaRPr lang="hr-HR" dirty="0">
              <a:solidFill>
                <a:srgbClr val="268A92"/>
              </a:solidFill>
              <a:latin typeface="Arial CE" panose="020B0604020202020204" pitchFamily="34" charset="-18"/>
            </a:endParaRPr>
          </a:p>
        </p:txBody>
      </p:sp>
    </p:spTree>
    <p:extLst>
      <p:ext uri="{BB962C8B-B14F-4D97-AF65-F5344CB8AC3E}">
        <p14:creationId xmlns:p14="http://schemas.microsoft.com/office/powerpoint/2010/main" val="3753966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659067872"/>
              </p:ext>
            </p:extLst>
          </p:nvPr>
        </p:nvGraphicFramePr>
        <p:xfrm>
          <a:off x="1091953" y="1146370"/>
          <a:ext cx="9721049"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13. Koliko knjiga mjesečno pročitaš?</a:t>
            </a:r>
          </a:p>
        </p:txBody>
      </p:sp>
    </p:spTree>
    <p:extLst>
      <p:ext uri="{BB962C8B-B14F-4D97-AF65-F5344CB8AC3E}">
        <p14:creationId xmlns:p14="http://schemas.microsoft.com/office/powerpoint/2010/main" val="173058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977730927"/>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14. Čitaš li knjige izvan lektire?</a:t>
            </a:r>
          </a:p>
        </p:txBody>
      </p:sp>
    </p:spTree>
    <p:extLst>
      <p:ext uri="{BB962C8B-B14F-4D97-AF65-F5344CB8AC3E}">
        <p14:creationId xmlns:p14="http://schemas.microsoft.com/office/powerpoint/2010/main" val="3180641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639340600"/>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r>
              <a:rPr lang="hr-HR" sz="4000" dirty="0">
                <a:solidFill>
                  <a:srgbClr val="187270"/>
                </a:solidFill>
                <a:latin typeface="Arial Black" panose="020B0A04020102020204" pitchFamily="34" charset="0"/>
              </a:rPr>
              <a:t>15. Čitaš li lektire sama/sam?</a:t>
            </a:r>
          </a:p>
        </p:txBody>
      </p:sp>
    </p:spTree>
    <p:extLst>
      <p:ext uri="{BB962C8B-B14F-4D97-AF65-F5344CB8AC3E}">
        <p14:creationId xmlns:p14="http://schemas.microsoft.com/office/powerpoint/2010/main" val="3770124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687075145"/>
              </p:ext>
            </p:extLst>
          </p:nvPr>
        </p:nvGraphicFramePr>
        <p:xfrm>
          <a:off x="443883" y="896646"/>
          <a:ext cx="11274641" cy="5823750"/>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pl-PL" sz="4000" dirty="0">
                <a:solidFill>
                  <a:srgbClr val="187270"/>
                </a:solidFill>
                <a:latin typeface="Arial Black" panose="020B0A04020102020204" pitchFamily="34" charset="0"/>
              </a:rPr>
              <a:t>16. Koji su ti od sljedećih pisaca poznati?</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97546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616737897"/>
              </p:ext>
            </p:extLst>
          </p:nvPr>
        </p:nvGraphicFramePr>
        <p:xfrm>
          <a:off x="486959" y="1056444"/>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177553" y="0"/>
            <a:ext cx="11204527" cy="1325563"/>
          </a:xfrm>
        </p:spPr>
        <p:txBody>
          <a:bodyPr>
            <a:normAutofit/>
          </a:bodyPr>
          <a:lstStyle/>
          <a:p>
            <a:pPr algn="ctr"/>
            <a:r>
              <a:rPr lang="hr-HR" sz="4000" dirty="0">
                <a:solidFill>
                  <a:srgbClr val="187270"/>
                </a:solidFill>
                <a:latin typeface="Arial Black" panose="020B0A04020102020204" pitchFamily="34" charset="0"/>
              </a:rPr>
              <a:t>17. Misliš li da je tvojim roditeljima važno da redovno čitaš?</a:t>
            </a:r>
          </a:p>
        </p:txBody>
      </p:sp>
    </p:spTree>
    <p:extLst>
      <p:ext uri="{BB962C8B-B14F-4D97-AF65-F5344CB8AC3E}">
        <p14:creationId xmlns:p14="http://schemas.microsoft.com/office/powerpoint/2010/main" val="1321704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863509157"/>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it-IT" sz="4000" dirty="0">
                <a:solidFill>
                  <a:srgbClr val="187270"/>
                </a:solidFill>
                <a:latin typeface="Arial Black" panose="020B0A04020102020204" pitchFamily="34" charset="0"/>
              </a:rPr>
              <a:t>18. </a:t>
            </a:r>
            <a:r>
              <a:rPr lang="it-IT" sz="4000" dirty="0" err="1">
                <a:solidFill>
                  <a:srgbClr val="187270"/>
                </a:solidFill>
                <a:latin typeface="Arial Black" panose="020B0A04020102020204" pitchFamily="34" charset="0"/>
              </a:rPr>
              <a:t>Sramiš</a:t>
            </a:r>
            <a:r>
              <a:rPr lang="it-IT" sz="4000" dirty="0">
                <a:solidFill>
                  <a:srgbClr val="187270"/>
                </a:solidFill>
                <a:latin typeface="Arial Black" panose="020B0A04020102020204" pitchFamily="34" charset="0"/>
              </a:rPr>
              <a:t> li se </a:t>
            </a:r>
            <a:r>
              <a:rPr lang="it-IT" sz="4000" dirty="0" err="1">
                <a:solidFill>
                  <a:srgbClr val="187270"/>
                </a:solidFill>
                <a:latin typeface="Arial Black" panose="020B0A04020102020204" pitchFamily="34" charset="0"/>
              </a:rPr>
              <a:t>glasno</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čitati</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pred</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razredom</a:t>
            </a:r>
            <a:r>
              <a:rPr lang="it-IT" sz="4000" dirty="0">
                <a:solidFill>
                  <a:srgbClr val="187270"/>
                </a:solidFill>
                <a:latin typeface="Arial Black" panose="020B0A04020102020204" pitchFamily="34" charset="0"/>
              </a:rPr>
              <a:t>?</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3094573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696355106"/>
              </p:ext>
            </p:extLst>
          </p:nvPr>
        </p:nvGraphicFramePr>
        <p:xfrm>
          <a:off x="443883" y="896646"/>
          <a:ext cx="11523216"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19. Bi li voljela/volio napisati svoju knjigu koju bi svi čitali?</a:t>
            </a:r>
          </a:p>
        </p:txBody>
      </p:sp>
    </p:spTree>
    <p:extLst>
      <p:ext uri="{BB962C8B-B14F-4D97-AF65-F5344CB8AC3E}">
        <p14:creationId xmlns:p14="http://schemas.microsoft.com/office/powerpoint/2010/main" val="2122392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717963504"/>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fontScale="90000"/>
          </a:bodyPr>
          <a:lstStyle/>
          <a:p>
            <a:pPr algn="ctr"/>
            <a:r>
              <a:rPr lang="hr-HR" sz="4000" dirty="0">
                <a:solidFill>
                  <a:srgbClr val="187270"/>
                </a:solidFill>
                <a:latin typeface="Arial Black" panose="020B0A04020102020204" pitchFamily="34" charset="0"/>
              </a:rPr>
              <a:t>20. Što više knjiga pročitaš to si pametniji. Slažeš li se s ovom tvrdnjom?</a:t>
            </a:r>
          </a:p>
        </p:txBody>
      </p:sp>
    </p:spTree>
    <p:extLst>
      <p:ext uri="{BB962C8B-B14F-4D97-AF65-F5344CB8AC3E}">
        <p14:creationId xmlns:p14="http://schemas.microsoft.com/office/powerpoint/2010/main" val="3828552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157318267"/>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it-IT" sz="4000" dirty="0">
                <a:solidFill>
                  <a:srgbClr val="187270"/>
                </a:solidFill>
                <a:latin typeface="Arial Black" panose="020B0A04020102020204" pitchFamily="34" charset="0"/>
              </a:rPr>
              <a:t>21. </a:t>
            </a:r>
            <a:r>
              <a:rPr lang="it-IT" sz="4000" dirty="0" err="1">
                <a:solidFill>
                  <a:srgbClr val="187270"/>
                </a:solidFill>
                <a:latin typeface="Arial Black" panose="020B0A04020102020204" pitchFamily="34" charset="0"/>
              </a:rPr>
              <a:t>Koju</a:t>
            </a:r>
            <a:r>
              <a:rPr lang="it-IT" sz="4000" dirty="0">
                <a:solidFill>
                  <a:srgbClr val="187270"/>
                </a:solidFill>
                <a:latin typeface="Arial Black" panose="020B0A04020102020204" pitchFamily="34" charset="0"/>
              </a:rPr>
              <a:t> bi si </a:t>
            </a:r>
            <a:r>
              <a:rPr lang="it-IT" sz="4000" dirty="0" err="1">
                <a:solidFill>
                  <a:srgbClr val="187270"/>
                </a:solidFill>
                <a:latin typeface="Arial Black" panose="020B0A04020102020204" pitchFamily="34" charset="0"/>
              </a:rPr>
              <a:t>ocjenu</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dala</a:t>
            </a:r>
            <a:r>
              <a:rPr lang="it-IT" sz="4000" dirty="0">
                <a:solidFill>
                  <a:srgbClr val="187270"/>
                </a:solidFill>
                <a:latin typeface="Arial Black" panose="020B0A04020102020204" pitchFamily="34" charset="0"/>
              </a:rPr>
              <a:t>/dao </a:t>
            </a:r>
            <a:r>
              <a:rPr lang="it-IT" sz="4000" dirty="0" err="1">
                <a:solidFill>
                  <a:srgbClr val="187270"/>
                </a:solidFill>
                <a:latin typeface="Arial Black" panose="020B0A04020102020204" pitchFamily="34" charset="0"/>
              </a:rPr>
              <a:t>iz</a:t>
            </a:r>
            <a:r>
              <a:rPr lang="it-IT" sz="4000" dirty="0">
                <a:solidFill>
                  <a:srgbClr val="187270"/>
                </a:solidFill>
                <a:latin typeface="Arial Black" panose="020B0A04020102020204" pitchFamily="34" charset="0"/>
              </a:rPr>
              <a:t> </a:t>
            </a:r>
            <a:r>
              <a:rPr lang="it-IT" sz="4000" dirty="0" err="1">
                <a:solidFill>
                  <a:srgbClr val="187270"/>
                </a:solidFill>
                <a:latin typeface="Arial Black" panose="020B0A04020102020204" pitchFamily="34" charset="0"/>
              </a:rPr>
              <a:t>čitanja</a:t>
            </a:r>
            <a:r>
              <a:rPr lang="it-IT" sz="4000" dirty="0">
                <a:solidFill>
                  <a:srgbClr val="187270"/>
                </a:solidFill>
                <a:latin typeface="Arial Black" panose="020B0A04020102020204" pitchFamily="34" charset="0"/>
              </a:rPr>
              <a:t>?</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3868330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702638892"/>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22. Pametni telefon/tablet/računalo najčešće koristiš za:</a:t>
            </a:r>
          </a:p>
        </p:txBody>
      </p:sp>
    </p:spTree>
    <p:extLst>
      <p:ext uri="{BB962C8B-B14F-4D97-AF65-F5344CB8AC3E}">
        <p14:creationId xmlns:p14="http://schemas.microsoft.com/office/powerpoint/2010/main" val="3621721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37D168-147F-4079-98BE-C8A9C0E482D4}"/>
              </a:ext>
            </a:extLst>
          </p:cNvPr>
          <p:cNvSpPr>
            <a:spLocks noGrp="1"/>
          </p:cNvSpPr>
          <p:nvPr>
            <p:ph type="title"/>
          </p:nvPr>
        </p:nvSpPr>
        <p:spPr/>
        <p:txBody>
          <a:bodyPr/>
          <a:lstStyle/>
          <a:p>
            <a:pPr algn="ctr"/>
            <a:r>
              <a:rPr lang="hr-HR" dirty="0">
                <a:solidFill>
                  <a:srgbClr val="268A92"/>
                </a:solidFill>
                <a:latin typeface="Arial CE" panose="020B0604020202020204" pitchFamily="34" charset="-18"/>
              </a:rPr>
              <a:t>METODOLOGIJA I ISPITANICI</a:t>
            </a:r>
          </a:p>
        </p:txBody>
      </p:sp>
      <p:sp>
        <p:nvSpPr>
          <p:cNvPr id="3" name="Rezervirano mjesto sadržaja 2">
            <a:extLst>
              <a:ext uri="{FF2B5EF4-FFF2-40B4-BE49-F238E27FC236}">
                <a16:creationId xmlns:a16="http://schemas.microsoft.com/office/drawing/2014/main" id="{BADA6604-90A2-43BC-8F6A-052A92EEBC5B}"/>
              </a:ext>
            </a:extLst>
          </p:cNvPr>
          <p:cNvSpPr>
            <a:spLocks noGrp="1"/>
          </p:cNvSpPr>
          <p:nvPr>
            <p:ph idx="1"/>
          </p:nvPr>
        </p:nvSpPr>
        <p:spPr/>
        <p:txBody>
          <a:bodyPr>
            <a:normAutofit fontScale="92500"/>
          </a:bodyPr>
          <a:lstStyle/>
          <a:p>
            <a:pPr marL="0" indent="0">
              <a:lnSpc>
                <a:spcPct val="150000"/>
              </a:lnSpc>
              <a:buNone/>
            </a:pPr>
            <a:r>
              <a:rPr lang="hr-HR" sz="2400" dirty="0">
                <a:solidFill>
                  <a:srgbClr val="268A92"/>
                </a:solidFill>
                <a:latin typeface="Arial CE" panose="020B0604020202020204" pitchFamily="34" charset="-18"/>
              </a:rPr>
              <a:t>Podaci su prikupljeni anketnim upitnikom u online obliku među učenicima osnovnih škola Istarske županije od 1. do 8. razreda koji se ispunjavao od 1. do 30. lipnja 2023. </a:t>
            </a:r>
          </a:p>
          <a:p>
            <a:pPr marL="0" indent="0">
              <a:lnSpc>
                <a:spcPct val="150000"/>
              </a:lnSpc>
              <a:buNone/>
            </a:pPr>
            <a:r>
              <a:rPr lang="hr-HR" sz="2400" dirty="0">
                <a:solidFill>
                  <a:srgbClr val="268A92"/>
                </a:solidFill>
                <a:latin typeface="Arial CE" panose="020B0604020202020204" pitchFamily="34" charset="-18"/>
              </a:rPr>
              <a:t>Anketni upitnik sastojao se od 28 pitanja otvorenog tipa i višestrukog izbora za učenike od 1. do 4. razreda te od 30 pitanja za učenike od 5. do 8. razreda. Iako istražuju isto područje pitanja se jezično razlikuju jer su prilagođavana dobi učenika.</a:t>
            </a:r>
          </a:p>
          <a:p>
            <a:pPr marL="0" indent="0">
              <a:lnSpc>
                <a:spcPct val="150000"/>
              </a:lnSpc>
              <a:buNone/>
            </a:pPr>
            <a:r>
              <a:rPr lang="hr-HR" sz="2400" dirty="0">
                <a:solidFill>
                  <a:srgbClr val="268A92"/>
                </a:solidFill>
                <a:latin typeface="Arial CE" panose="020B0604020202020204" pitchFamily="34" charset="-18"/>
              </a:rPr>
              <a:t>Anketni upitnik ispunio je 4541 učenik osnovnih škola Istarske županije.</a:t>
            </a:r>
          </a:p>
        </p:txBody>
      </p:sp>
    </p:spTree>
    <p:extLst>
      <p:ext uri="{BB962C8B-B14F-4D97-AF65-F5344CB8AC3E}">
        <p14:creationId xmlns:p14="http://schemas.microsoft.com/office/powerpoint/2010/main" val="1774345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9881573"/>
              </p:ext>
            </p:extLst>
          </p:nvPr>
        </p:nvGraphicFramePr>
        <p:xfrm>
          <a:off x="443883" y="896646"/>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pl-PL" sz="4000" dirty="0">
                <a:solidFill>
                  <a:srgbClr val="187270"/>
                </a:solidFill>
                <a:latin typeface="Arial Black" panose="020B0A04020102020204" pitchFamily="34" charset="0"/>
              </a:rPr>
              <a:t>23.  Koje bi knjige trebale biti za lektiru?</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1099728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476959021"/>
              </p:ext>
            </p:extLst>
          </p:nvPr>
        </p:nvGraphicFramePr>
        <p:xfrm>
          <a:off x="443883" y="1102936"/>
          <a:ext cx="11274641" cy="546210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fontScale="90000"/>
          </a:bodyPr>
          <a:lstStyle/>
          <a:p>
            <a:pPr algn="ctr"/>
            <a:r>
              <a:rPr lang="hr-HR" sz="4000" dirty="0">
                <a:solidFill>
                  <a:srgbClr val="187270"/>
                </a:solidFill>
                <a:latin typeface="Arial Black" panose="020B0A04020102020204" pitchFamily="34" charset="0"/>
              </a:rPr>
              <a:t>24. Koju bi knjigu trebalo kupiti za školsku knjižnicu? Napiši naslov. (2053)</a:t>
            </a:r>
          </a:p>
        </p:txBody>
      </p:sp>
    </p:spTree>
    <p:extLst>
      <p:ext uri="{BB962C8B-B14F-4D97-AF65-F5344CB8AC3E}">
        <p14:creationId xmlns:p14="http://schemas.microsoft.com/office/powerpoint/2010/main" val="1677060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7FFCA8D9-F23B-4F60-A160-F5E7C2AA72EF}"/>
              </a:ext>
            </a:extLst>
          </p:cNvPr>
          <p:cNvSpPr>
            <a:spLocks noGrp="1"/>
          </p:cNvSpPr>
          <p:nvPr>
            <p:ph type="title"/>
          </p:nvPr>
        </p:nvSpPr>
        <p:spPr/>
        <p:txBody>
          <a:bodyPr/>
          <a:lstStyle/>
          <a:p>
            <a:pPr algn="ctr"/>
            <a:r>
              <a:rPr lang="hr-HR" b="1" dirty="0">
                <a:solidFill>
                  <a:srgbClr val="187270"/>
                </a:solidFill>
                <a:latin typeface="Arial Black" panose="020B0A04020102020204" pitchFamily="34" charset="0"/>
              </a:rPr>
              <a:t>24. Koju bi knjigu trebalo kupiti za školsku knjižnicu?</a:t>
            </a:r>
          </a:p>
        </p:txBody>
      </p:sp>
      <p:sp>
        <p:nvSpPr>
          <p:cNvPr id="4" name="Rezervirano mjesto sadržaja 3">
            <a:extLst>
              <a:ext uri="{FF2B5EF4-FFF2-40B4-BE49-F238E27FC236}">
                <a16:creationId xmlns:a16="http://schemas.microsoft.com/office/drawing/2014/main" id="{05C9AE5A-89D7-4BF9-AA91-4F4BB1642D6F}"/>
              </a:ext>
            </a:extLst>
          </p:cNvPr>
          <p:cNvSpPr>
            <a:spLocks noGrp="1"/>
          </p:cNvSpPr>
          <p:nvPr>
            <p:ph idx="1"/>
          </p:nvPr>
        </p:nvSpPr>
        <p:spPr/>
        <p:txBody>
          <a:bodyPr/>
          <a:lstStyle/>
          <a:p>
            <a:r>
              <a:rPr lang="hr-HR" dirty="0"/>
              <a:t>ludi kamen    knjige o znanosti    Gregov dnevnik nezgoda za nezgodom     neku strašnu ili </a:t>
            </a:r>
            <a:r>
              <a:rPr lang="hr-HR" dirty="0" err="1"/>
              <a:t>horror</a:t>
            </a:r>
            <a:r>
              <a:rPr lang="hr-HR" dirty="0"/>
              <a:t>     </a:t>
            </a:r>
            <a:r>
              <a:rPr lang="hr-HR" dirty="0" err="1"/>
              <a:t>knike</a:t>
            </a:r>
            <a:r>
              <a:rPr lang="hr-HR" dirty="0"/>
              <a:t> o igricama      nogometna       nogomet      atlas svijeta     nogometni strip     najbolja škola     novi </a:t>
            </a:r>
            <a:r>
              <a:rPr lang="hr-HR" dirty="0" err="1"/>
              <a:t>gregov</a:t>
            </a:r>
            <a:r>
              <a:rPr lang="hr-HR" dirty="0"/>
              <a:t>  dnevnik     </a:t>
            </a:r>
            <a:r>
              <a:rPr lang="hr-HR" dirty="0" err="1"/>
              <a:t>dregor</a:t>
            </a:r>
            <a:r>
              <a:rPr lang="hr-HR" dirty="0"/>
              <a:t> dnevnik      101 znanstveni pokusi      Vještice      </a:t>
            </a:r>
            <a:r>
              <a:rPr lang="hr-HR" dirty="0" err="1"/>
              <a:t>ella</a:t>
            </a:r>
            <a:r>
              <a:rPr lang="hr-HR" dirty="0"/>
              <a:t> pomaže životinjama    dnevnik </a:t>
            </a:r>
            <a:r>
              <a:rPr lang="hr-HR" dirty="0" err="1"/>
              <a:t>paulinep</a:t>
            </a:r>
            <a:r>
              <a:rPr lang="hr-HR" dirty="0"/>
              <a:t>      knjige o  igricama     dnevnik </a:t>
            </a:r>
            <a:r>
              <a:rPr lang="hr-HR" dirty="0" err="1"/>
              <a:t>poaline</a:t>
            </a:r>
            <a:r>
              <a:rPr lang="hr-HR" dirty="0"/>
              <a:t> p     knjiga o </a:t>
            </a:r>
            <a:r>
              <a:rPr lang="hr-HR" dirty="0" err="1"/>
              <a:t>roblox</a:t>
            </a:r>
            <a:r>
              <a:rPr lang="hr-HR" dirty="0"/>
              <a:t>      pero kvržica     knjigu o autima  Dnevnik Pauline P     Ljudsko tijelo     star </a:t>
            </a:r>
            <a:r>
              <a:rPr lang="hr-HR" dirty="0" err="1"/>
              <a:t>wars</a:t>
            </a:r>
            <a:r>
              <a:rPr lang="hr-HR" dirty="0"/>
              <a:t> 5. dio     O </a:t>
            </a:r>
            <a:r>
              <a:rPr lang="hr-HR" dirty="0" err="1"/>
              <a:t>svemru</a:t>
            </a:r>
            <a:r>
              <a:rPr lang="hr-HR" dirty="0"/>
              <a:t>.     Tex     </a:t>
            </a:r>
            <a:r>
              <a:rPr lang="hr-HR" dirty="0" err="1"/>
              <a:t>beast</a:t>
            </a:r>
            <a:r>
              <a:rPr lang="hr-HR" dirty="0"/>
              <a:t> </a:t>
            </a:r>
            <a:r>
              <a:rPr lang="hr-HR" dirty="0" err="1"/>
              <a:t>guest</a:t>
            </a:r>
            <a:r>
              <a:rPr lang="hr-HR" dirty="0"/>
              <a:t>     o nacionalnim parkovima i ratovima    Mama je kriva za sve   Novije Gregove dnevnike     </a:t>
            </a:r>
            <a:r>
              <a:rPr lang="hr-HR" dirty="0" err="1"/>
              <a:t>Warrior</a:t>
            </a:r>
            <a:r>
              <a:rPr lang="hr-HR" dirty="0"/>
              <a:t> </a:t>
            </a:r>
            <a:r>
              <a:rPr lang="hr-HR" dirty="0" err="1"/>
              <a:t>Cats</a:t>
            </a:r>
            <a:r>
              <a:rPr lang="hr-HR" dirty="0"/>
              <a:t>, zadnji dio    Sva čuda svijeta     </a:t>
            </a:r>
            <a:r>
              <a:rPr lang="hr-HR" dirty="0" err="1"/>
              <a:t>Miraculus,Wednesday</a:t>
            </a:r>
            <a:r>
              <a:rPr lang="hr-HR" dirty="0"/>
              <a:t>    Gregov </a:t>
            </a:r>
            <a:r>
              <a:rPr lang="hr-HR" dirty="0" err="1"/>
              <a:t>djevnik</a:t>
            </a:r>
            <a:r>
              <a:rPr lang="hr-HR" dirty="0"/>
              <a:t>    Harry Potter i Gregov    Star </a:t>
            </a:r>
            <a:r>
              <a:rPr lang="hr-HR" dirty="0" err="1"/>
              <a:t>Wars</a:t>
            </a:r>
            <a:r>
              <a:rPr lang="hr-HR" dirty="0"/>
              <a:t> i nešto uz rat</a:t>
            </a:r>
          </a:p>
        </p:txBody>
      </p:sp>
    </p:spTree>
    <p:extLst>
      <p:ext uri="{BB962C8B-B14F-4D97-AF65-F5344CB8AC3E}">
        <p14:creationId xmlns:p14="http://schemas.microsoft.com/office/powerpoint/2010/main" val="292894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824664531"/>
              </p:ext>
            </p:extLst>
          </p:nvPr>
        </p:nvGraphicFramePr>
        <p:xfrm>
          <a:off x="458679" y="1074655"/>
          <a:ext cx="11274641" cy="5561403"/>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Autofit/>
          </a:bodyPr>
          <a:lstStyle/>
          <a:p>
            <a:pPr algn="ctr"/>
            <a:r>
              <a:rPr lang="hr-HR" sz="3200" dirty="0">
                <a:solidFill>
                  <a:srgbClr val="187270"/>
                </a:solidFill>
                <a:latin typeface="Arial Black" panose="020B0A04020102020204" pitchFamily="34" charset="0"/>
              </a:rPr>
              <a:t>25. Bi li više čitao kada bi umjesto zadane lektire mogao pročitati bilo koju knjigu?</a:t>
            </a:r>
          </a:p>
        </p:txBody>
      </p:sp>
    </p:spTree>
    <p:extLst>
      <p:ext uri="{BB962C8B-B14F-4D97-AF65-F5344CB8AC3E}">
        <p14:creationId xmlns:p14="http://schemas.microsoft.com/office/powerpoint/2010/main" val="768952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3280451707"/>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nl-NL" sz="4000" dirty="0">
                <a:solidFill>
                  <a:srgbClr val="187270"/>
                </a:solidFill>
                <a:latin typeface="Arial Black" panose="020B0A04020102020204" pitchFamily="34" charset="0"/>
              </a:rPr>
              <a:t>26. Što te kod knjige najviše privlači?</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3765385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1113506838"/>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pl-PL" sz="4000" dirty="0">
                <a:solidFill>
                  <a:srgbClr val="187270"/>
                </a:solidFill>
                <a:latin typeface="Arial Black" panose="020B0A04020102020204" pitchFamily="34" charset="0"/>
              </a:rPr>
              <a:t>27.  Što te od knjige najviše može odbiti?</a:t>
            </a:r>
            <a:endParaRPr lang="hr-HR" sz="4000" dirty="0">
              <a:solidFill>
                <a:srgbClr val="187270"/>
              </a:solidFill>
              <a:latin typeface="Arial Black" panose="020B0A04020102020204" pitchFamily="34" charset="0"/>
            </a:endParaRPr>
          </a:p>
        </p:txBody>
      </p:sp>
    </p:spTree>
    <p:extLst>
      <p:ext uri="{BB962C8B-B14F-4D97-AF65-F5344CB8AC3E}">
        <p14:creationId xmlns:p14="http://schemas.microsoft.com/office/powerpoint/2010/main" val="4068006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id="{C5F31D52-F6BD-4C0F-9CF3-97A8BF4EEC37}"/>
              </a:ext>
            </a:extLst>
          </p:cNvPr>
          <p:cNvGraphicFramePr/>
          <p:nvPr>
            <p:extLst>
              <p:ext uri="{D42A27DB-BD31-4B8C-83A1-F6EECF244321}">
                <p14:modId xmlns:p14="http://schemas.microsoft.com/office/powerpoint/2010/main" val="291051677"/>
              </p:ext>
            </p:extLst>
          </p:nvPr>
        </p:nvGraphicFramePr>
        <p:xfrm>
          <a:off x="458679" y="967667"/>
          <a:ext cx="11274641" cy="5668392"/>
        </p:xfrm>
        <a:graphic>
          <a:graphicData uri="http://schemas.openxmlformats.org/drawingml/2006/chart">
            <c:chart xmlns:c="http://schemas.openxmlformats.org/drawingml/2006/chart" xmlns:r="http://schemas.openxmlformats.org/officeDocument/2006/relationships" r:id="rId2"/>
          </a:graphicData>
        </a:graphic>
      </p:graphicFrame>
      <p:sp>
        <p:nvSpPr>
          <p:cNvPr id="3" name="Naslov 2">
            <a:extLst>
              <a:ext uri="{FF2B5EF4-FFF2-40B4-BE49-F238E27FC236}">
                <a16:creationId xmlns:a16="http://schemas.microsoft.com/office/drawing/2014/main" id="{E4254354-B230-4FFF-8876-41D020F11F17}"/>
              </a:ext>
            </a:extLst>
          </p:cNvPr>
          <p:cNvSpPr>
            <a:spLocks noGrp="1"/>
          </p:cNvSpPr>
          <p:nvPr>
            <p:ph type="title"/>
          </p:nvPr>
        </p:nvSpPr>
        <p:spPr>
          <a:xfrm>
            <a:off x="866480" y="0"/>
            <a:ext cx="10515600" cy="1325563"/>
          </a:xfrm>
        </p:spPr>
        <p:txBody>
          <a:bodyPr>
            <a:normAutofit/>
          </a:bodyPr>
          <a:lstStyle/>
          <a:p>
            <a:pPr algn="ctr"/>
            <a:r>
              <a:rPr lang="hr-HR" sz="4000" dirty="0">
                <a:solidFill>
                  <a:srgbClr val="187270"/>
                </a:solidFill>
                <a:latin typeface="Arial Black" panose="020B0A04020102020204" pitchFamily="34" charset="0"/>
              </a:rPr>
              <a:t>28. Navedi najzanimljiviju lektiru koju si pročitala/pročitao.</a:t>
            </a:r>
          </a:p>
        </p:txBody>
      </p:sp>
    </p:spTree>
    <p:extLst>
      <p:ext uri="{BB962C8B-B14F-4D97-AF65-F5344CB8AC3E}">
        <p14:creationId xmlns:p14="http://schemas.microsoft.com/office/powerpoint/2010/main" val="4059915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2C960EF-F86C-2EC9-5489-26E394C9D0C8}"/>
              </a:ext>
            </a:extLst>
          </p:cNvPr>
          <p:cNvSpPr>
            <a:spLocks noGrp="1"/>
          </p:cNvSpPr>
          <p:nvPr>
            <p:ph type="title"/>
          </p:nvPr>
        </p:nvSpPr>
        <p:spPr>
          <a:xfrm>
            <a:off x="206505" y="114136"/>
            <a:ext cx="5251316" cy="701675"/>
          </a:xfrm>
        </p:spPr>
        <p:txBody>
          <a:bodyPr vert="horz" lIns="91440" tIns="45720" rIns="91440" bIns="45720" rtlCol="0">
            <a:normAutofit/>
          </a:bodyPr>
          <a:lstStyle/>
          <a:p>
            <a:r>
              <a:rPr lang="en-US" dirty="0"/>
              <a:t>ZAKLJUČNO</a:t>
            </a:r>
          </a:p>
        </p:txBody>
      </p:sp>
      <p:sp>
        <p:nvSpPr>
          <p:cNvPr id="4" name="Rezervirano mjesto sadržaja 3">
            <a:extLst>
              <a:ext uri="{FF2B5EF4-FFF2-40B4-BE49-F238E27FC236}">
                <a16:creationId xmlns:a16="http://schemas.microsoft.com/office/drawing/2014/main" id="{3EFB0321-524A-2A88-5489-F6BA267043C6}"/>
              </a:ext>
            </a:extLst>
          </p:cNvPr>
          <p:cNvSpPr>
            <a:spLocks noGrp="1"/>
          </p:cNvSpPr>
          <p:nvPr>
            <p:ph idx="1"/>
          </p:nvPr>
        </p:nvSpPr>
        <p:spPr>
          <a:xfrm>
            <a:off x="585926" y="748423"/>
            <a:ext cx="11168108" cy="5900951"/>
          </a:xfrm>
        </p:spPr>
        <p:txBody>
          <a:bodyPr vert="horz" lIns="91440" tIns="45720" rIns="91440" bIns="45720" rtlCol="0">
            <a:normAutofit/>
          </a:bodyPr>
          <a:lstStyle/>
          <a:p>
            <a:pPr marL="0" indent="0">
              <a:lnSpc>
                <a:spcPct val="150000"/>
              </a:lnSpc>
              <a:buNone/>
            </a:pPr>
            <a:r>
              <a:rPr lang="en-US" sz="2400" dirty="0" err="1"/>
              <a:t>Prikupljeni</a:t>
            </a:r>
            <a:r>
              <a:rPr lang="en-US" sz="2400" dirty="0"/>
              <a:t> </a:t>
            </a:r>
            <a:r>
              <a:rPr lang="en-US" sz="2400" dirty="0" err="1"/>
              <a:t>podaci</a:t>
            </a:r>
            <a:r>
              <a:rPr lang="en-US" sz="2400" dirty="0"/>
              <a:t> </a:t>
            </a:r>
            <a:r>
              <a:rPr lang="hr-HR" sz="2400" dirty="0"/>
              <a:t>ukazuju </a:t>
            </a:r>
            <a:r>
              <a:rPr lang="en-US" sz="2400" dirty="0"/>
              <a:t>d</a:t>
            </a:r>
            <a:r>
              <a:rPr lang="hr-HR" sz="2400" dirty="0"/>
              <a:t>a navike čitanja učenika osnovnoškolske dobi nisu razvijene u dovoljnoj mjeri te da je na njima još potrebno puno raditi. Interesi učenika zahtijevaju suvremene tekstove koji su tematski, recepcijski – spoznajno, jezično i grafički drugačiji od trenutno, većim dijelom, zastupljenih naslova zaostalih iz prethodnih </a:t>
            </a:r>
            <a:r>
              <a:rPr lang="hr-HR" sz="2400" dirty="0" err="1"/>
              <a:t>kurikulskih</a:t>
            </a:r>
            <a:r>
              <a:rPr lang="hr-HR" sz="2400" dirty="0"/>
              <a:t> popisa lektire. Ono što učenike najviše odbija od mnogih knjiga, prema dobivenim podacima, jesu riječi i rečenice koje ne razumiju, teme koje su od njih udaljene i ne prate njihovu svakodnevicu o kojoj žele čitati. </a:t>
            </a:r>
          </a:p>
          <a:p>
            <a:pPr marL="0" indent="0">
              <a:lnSpc>
                <a:spcPct val="150000"/>
              </a:lnSpc>
              <a:buNone/>
            </a:pPr>
            <a:r>
              <a:rPr lang="hr-HR" sz="2400" dirty="0"/>
              <a:t>Moderna tehnologija unazađuje čitalačke sposobnosti i demotivira. Čitanje putem mobitela, računala ili tableta je na zadnjem mjestu i bira se igranje igrica, gledanje videozapisa i društvene mreže na kojima je komunikacija krnja. </a:t>
            </a:r>
          </a:p>
        </p:txBody>
      </p:sp>
    </p:spTree>
    <p:extLst>
      <p:ext uri="{BB962C8B-B14F-4D97-AF65-F5344CB8AC3E}">
        <p14:creationId xmlns:p14="http://schemas.microsoft.com/office/powerpoint/2010/main" val="124714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4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id="{E2C960EF-F86C-2EC9-5489-26E394C9D0C8}"/>
              </a:ext>
            </a:extLst>
          </p:cNvPr>
          <p:cNvSpPr>
            <a:spLocks noGrp="1"/>
          </p:cNvSpPr>
          <p:nvPr>
            <p:ph type="title"/>
          </p:nvPr>
        </p:nvSpPr>
        <p:spPr>
          <a:xfrm>
            <a:off x="206505" y="114136"/>
            <a:ext cx="5251316" cy="701675"/>
          </a:xfrm>
        </p:spPr>
        <p:txBody>
          <a:bodyPr vert="horz" lIns="91440" tIns="45720" rIns="91440" bIns="45720" rtlCol="0">
            <a:normAutofit/>
          </a:bodyPr>
          <a:lstStyle/>
          <a:p>
            <a:r>
              <a:rPr lang="en-US" dirty="0"/>
              <a:t>ZAKLJUČNO</a:t>
            </a:r>
          </a:p>
        </p:txBody>
      </p:sp>
      <p:sp>
        <p:nvSpPr>
          <p:cNvPr id="4" name="Rezervirano mjesto sadržaja 3">
            <a:extLst>
              <a:ext uri="{FF2B5EF4-FFF2-40B4-BE49-F238E27FC236}">
                <a16:creationId xmlns:a16="http://schemas.microsoft.com/office/drawing/2014/main" id="{3EFB0321-524A-2A88-5489-F6BA267043C6}"/>
              </a:ext>
            </a:extLst>
          </p:cNvPr>
          <p:cNvSpPr>
            <a:spLocks noGrp="1"/>
          </p:cNvSpPr>
          <p:nvPr>
            <p:ph idx="1"/>
          </p:nvPr>
        </p:nvSpPr>
        <p:spPr>
          <a:xfrm>
            <a:off x="754602" y="695157"/>
            <a:ext cx="10999432" cy="5900951"/>
          </a:xfrm>
        </p:spPr>
        <p:txBody>
          <a:bodyPr vert="horz" lIns="91440" tIns="45720" rIns="91440" bIns="45720" rtlCol="0">
            <a:normAutofit/>
          </a:bodyPr>
          <a:lstStyle/>
          <a:p>
            <a:pPr marL="0" indent="0">
              <a:lnSpc>
                <a:spcPct val="150000"/>
              </a:lnSpc>
              <a:buNone/>
            </a:pPr>
            <a:r>
              <a:rPr lang="hr-HR" sz="2400" dirty="0"/>
              <a:t>U obiteljskom okruženju ne čita se dovoljno, ne odlazi u knjižnice, ne poklanja knjige i ukupno ne pokazuju stavovi koji ističu važnost čitanja. Usporednom analizom pokazalo se da se stavovi o čitanju s dobi mijenjaju u smjeru smanjenja interesa za čitanje.</a:t>
            </a:r>
          </a:p>
          <a:p>
            <a:pPr marL="0" indent="0">
              <a:lnSpc>
                <a:spcPct val="150000"/>
              </a:lnSpc>
              <a:buNone/>
            </a:pPr>
            <a:r>
              <a:rPr lang="hr-HR" sz="2400" dirty="0"/>
              <a:t>Najveći dio čita samo jednu knjigu mjesečno što se odnosi na onu zadanu lektirom, 56% ne čita ništa izvan lektire, 50% prvi put dolazi u knjižnicu kada krene u školu. </a:t>
            </a:r>
          </a:p>
          <a:p>
            <a:pPr marL="0" indent="0">
              <a:lnSpc>
                <a:spcPct val="150000"/>
              </a:lnSpc>
              <a:buNone/>
            </a:pPr>
            <a:r>
              <a:rPr lang="hr-HR" sz="2400" dirty="0"/>
              <a:t>Sve to navodi na zaključak koliko su školske knjižnice neophodne i jedine koje osiguravaju postojanje kakvih takvih čitatelja te ih je stoga potrebno osuvremenjivati njihovim osnovnim oružjem, knjigama zbog kojih će čitatelji ostati čitatelji, a ne pobjeći od knjiga.</a:t>
            </a:r>
            <a:endParaRPr lang="en-US" sz="2400" dirty="0"/>
          </a:p>
        </p:txBody>
      </p:sp>
    </p:spTree>
    <p:extLst>
      <p:ext uri="{BB962C8B-B14F-4D97-AF65-F5344CB8AC3E}">
        <p14:creationId xmlns:p14="http://schemas.microsoft.com/office/powerpoint/2010/main" val="40062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4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AE837D0-ABC9-42E8-B005-0249C7E4578F}"/>
              </a:ext>
            </a:extLst>
          </p:cNvPr>
          <p:cNvSpPr>
            <a:spLocks noGrp="1"/>
          </p:cNvSpPr>
          <p:nvPr>
            <p:ph type="title"/>
          </p:nvPr>
        </p:nvSpPr>
        <p:spPr>
          <a:xfrm>
            <a:off x="894760" y="254524"/>
            <a:ext cx="10515600" cy="820133"/>
          </a:xfrm>
        </p:spPr>
        <p:txBody>
          <a:bodyPr>
            <a:normAutofit fontScale="90000"/>
          </a:bodyPr>
          <a:lstStyle/>
          <a:p>
            <a:pPr algn="ctr"/>
            <a:r>
              <a:rPr lang="hr-HR" b="1" dirty="0">
                <a:solidFill>
                  <a:srgbClr val="268A92"/>
                </a:solidFill>
              </a:rPr>
              <a:t>HIPOTEZA</a:t>
            </a:r>
            <a:br>
              <a:rPr lang="hr-HR" dirty="0">
                <a:solidFill>
                  <a:srgbClr val="268A92"/>
                </a:solidFill>
              </a:rPr>
            </a:br>
            <a:endParaRPr lang="hr-HR" dirty="0">
              <a:solidFill>
                <a:srgbClr val="268A92"/>
              </a:solidFill>
            </a:endParaRPr>
          </a:p>
        </p:txBody>
      </p:sp>
      <p:sp>
        <p:nvSpPr>
          <p:cNvPr id="3" name="Rezervirano mjesto sadržaja 2">
            <a:extLst>
              <a:ext uri="{FF2B5EF4-FFF2-40B4-BE49-F238E27FC236}">
                <a16:creationId xmlns:a16="http://schemas.microsoft.com/office/drawing/2014/main" id="{57285DD0-ADA1-4B43-A414-089E767FAE61}"/>
              </a:ext>
            </a:extLst>
          </p:cNvPr>
          <p:cNvSpPr>
            <a:spLocks noGrp="1"/>
          </p:cNvSpPr>
          <p:nvPr>
            <p:ph idx="1"/>
          </p:nvPr>
        </p:nvSpPr>
        <p:spPr>
          <a:xfrm>
            <a:off x="838200" y="735291"/>
            <a:ext cx="10515600" cy="5441672"/>
          </a:xfrm>
        </p:spPr>
        <p:txBody>
          <a:bodyPr>
            <a:normAutofit/>
          </a:bodyPr>
          <a:lstStyle/>
          <a:p>
            <a:pPr>
              <a:lnSpc>
                <a:spcPct val="150000"/>
              </a:lnSpc>
            </a:pPr>
            <a:r>
              <a:rPr lang="hr-HR" sz="2400" dirty="0">
                <a:solidFill>
                  <a:srgbClr val="268A92"/>
                </a:solidFill>
              </a:rPr>
              <a:t>Navike čitanja učenika osnovnoškolske dobi nisu dovoljno razvijene.</a:t>
            </a:r>
          </a:p>
          <a:p>
            <a:pPr>
              <a:lnSpc>
                <a:spcPct val="150000"/>
              </a:lnSpc>
            </a:pPr>
            <a:r>
              <a:rPr lang="hr-HR" sz="2400" dirty="0">
                <a:solidFill>
                  <a:srgbClr val="268A92"/>
                </a:solidFill>
              </a:rPr>
              <a:t>Stanje knjižnične građe u školskim knjižnicama još nije sasvim usklađeno s interesima učenika i nepovoljno utječe na razvoj navika te nije usklađeno s </a:t>
            </a:r>
            <a:r>
              <a:rPr lang="hr-HR" sz="2400" dirty="0" err="1">
                <a:solidFill>
                  <a:srgbClr val="268A92"/>
                </a:solidFill>
              </a:rPr>
              <a:t>kurikulom</a:t>
            </a:r>
            <a:r>
              <a:rPr lang="hr-HR" sz="2400" dirty="0">
                <a:solidFill>
                  <a:srgbClr val="268A92"/>
                </a:solidFill>
              </a:rPr>
              <a:t> Hrvatskog jezika koji stavlja naglasak na </a:t>
            </a:r>
            <a:r>
              <a:rPr lang="hr-HR" sz="2400" b="1" dirty="0">
                <a:solidFill>
                  <a:srgbClr val="268A92"/>
                </a:solidFill>
              </a:rPr>
              <a:t>suvremene tekstove </a:t>
            </a:r>
            <a:r>
              <a:rPr lang="hr-HR" sz="2400" dirty="0">
                <a:solidFill>
                  <a:srgbClr val="268A92"/>
                </a:solidFill>
              </a:rPr>
              <a:t>i vodi se načelima: recepcijsko-spoznajnih mogućnosti učenika, primjerenosti, zanimljivosti, povezivanja </a:t>
            </a:r>
            <a:r>
              <a:rPr lang="hr-HR" sz="2400" b="1" dirty="0">
                <a:solidFill>
                  <a:srgbClr val="268A92"/>
                </a:solidFill>
              </a:rPr>
              <a:t>jezičnih razina, </a:t>
            </a:r>
            <a:r>
              <a:rPr lang="hr-HR" sz="2400" dirty="0">
                <a:solidFill>
                  <a:srgbClr val="268A92"/>
                </a:solidFill>
              </a:rPr>
              <a:t>od </a:t>
            </a:r>
            <a:r>
              <a:rPr lang="hr-HR" sz="2400" b="1" dirty="0">
                <a:solidFill>
                  <a:srgbClr val="268A92"/>
                </a:solidFill>
              </a:rPr>
              <a:t>poznatoga prema nepoznatome</a:t>
            </a:r>
            <a:r>
              <a:rPr lang="hr-HR" sz="2400" dirty="0">
                <a:solidFill>
                  <a:srgbClr val="268A92"/>
                </a:solidFill>
              </a:rPr>
              <a:t> i mnogih drugih.</a:t>
            </a:r>
          </a:p>
        </p:txBody>
      </p:sp>
    </p:spTree>
    <p:extLst>
      <p:ext uri="{BB962C8B-B14F-4D97-AF65-F5344CB8AC3E}">
        <p14:creationId xmlns:p14="http://schemas.microsoft.com/office/powerpoint/2010/main" val="1358646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57285DD0-ADA1-4B43-A414-089E767FAE61}"/>
              </a:ext>
            </a:extLst>
          </p:cNvPr>
          <p:cNvSpPr>
            <a:spLocks noGrp="1"/>
          </p:cNvSpPr>
          <p:nvPr>
            <p:ph idx="1"/>
          </p:nvPr>
        </p:nvSpPr>
        <p:spPr>
          <a:xfrm>
            <a:off x="838200" y="735291"/>
            <a:ext cx="10515600" cy="5722070"/>
          </a:xfrm>
        </p:spPr>
        <p:txBody>
          <a:bodyPr>
            <a:normAutofit fontScale="92500" lnSpcReduction="10000"/>
          </a:bodyPr>
          <a:lstStyle/>
          <a:p>
            <a:pPr>
              <a:lnSpc>
                <a:spcPct val="150000"/>
              </a:lnSpc>
            </a:pPr>
            <a:r>
              <a:rPr lang="hr-HR" sz="2400" i="1" dirty="0">
                <a:solidFill>
                  <a:srgbClr val="268A92"/>
                </a:solidFill>
                <a:latin typeface="Arial CE" panose="020B0604020202020204" pitchFamily="34" charset="-18"/>
              </a:rPr>
              <a:t>U prvom i drugom razredu osnovne škole učenik godišnje čita 10 cjelovitih književnih tekstova, od toga 2 obvezna književna teksta.</a:t>
            </a:r>
          </a:p>
          <a:p>
            <a:pPr>
              <a:lnSpc>
                <a:spcPct val="150000"/>
              </a:lnSpc>
            </a:pPr>
            <a:r>
              <a:rPr lang="hr-HR" sz="2400" i="1" dirty="0">
                <a:solidFill>
                  <a:srgbClr val="268A92"/>
                </a:solidFill>
                <a:latin typeface="Arial CE" panose="020B0604020202020204" pitchFamily="34" charset="-18"/>
              </a:rPr>
              <a:t>Od trećeg do osmog razreda osnovne škole učenik čita 8 cjelovitih književnih tekstova, od toga 2 obvezna književna teksta.</a:t>
            </a:r>
          </a:p>
          <a:p>
            <a:pPr>
              <a:lnSpc>
                <a:spcPct val="150000"/>
              </a:lnSpc>
            </a:pPr>
            <a:r>
              <a:rPr lang="hr-HR" sz="2400" i="1" dirty="0">
                <a:solidFill>
                  <a:srgbClr val="268A92"/>
                </a:solidFill>
                <a:latin typeface="Arial CE" panose="020B0604020202020204" pitchFamily="34" charset="-18"/>
              </a:rPr>
              <a:t>Učenik tijekom osnovne i srednje škole čita jedno djelo po vlastitome izboru godišnje. Broj djela za čitanje po vlastitome izboru učenika nije ograničen, čak štoviše, učenike valja poticati na čitanje iz užitka radi poticanja literarnoga čitanja te stvaranja čitateljskih navika i čitateljske kulture.</a:t>
            </a:r>
          </a:p>
          <a:p>
            <a:pPr>
              <a:lnSpc>
                <a:spcPct val="150000"/>
              </a:lnSpc>
            </a:pPr>
            <a:r>
              <a:rPr lang="hr-HR" sz="2400" b="1" dirty="0">
                <a:solidFill>
                  <a:srgbClr val="268A92"/>
                </a:solidFill>
                <a:latin typeface="Arial CE" panose="020B0604020202020204" pitchFamily="34" charset="-18"/>
              </a:rPr>
              <a:t>Odluka o donošenju kurikuluma za nastavni predmet Hrvatski jezik za osnovne škole i gimnazije u Republici Hrvatskoj. Narodne novine 10/2019-215</a:t>
            </a:r>
          </a:p>
          <a:p>
            <a:pPr>
              <a:lnSpc>
                <a:spcPct val="150000"/>
              </a:lnSpc>
            </a:pPr>
            <a:endParaRPr lang="hr-HR" sz="2400" i="1" dirty="0">
              <a:solidFill>
                <a:srgbClr val="268A92"/>
              </a:solidFill>
              <a:latin typeface="Arial CE" panose="020B0604020202020204" pitchFamily="34" charset="-18"/>
            </a:endParaRPr>
          </a:p>
        </p:txBody>
      </p:sp>
    </p:spTree>
    <p:extLst>
      <p:ext uri="{BB962C8B-B14F-4D97-AF65-F5344CB8AC3E}">
        <p14:creationId xmlns:p14="http://schemas.microsoft.com/office/powerpoint/2010/main" val="2415940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0340D7C6-1E5A-4018-AC9A-CD3DFF140ECC}"/>
              </a:ext>
            </a:extLst>
          </p:cNvPr>
          <p:cNvSpPr>
            <a:spLocks noGrp="1"/>
          </p:cNvSpPr>
          <p:nvPr>
            <p:ph idx="1"/>
          </p:nvPr>
        </p:nvSpPr>
        <p:spPr>
          <a:xfrm>
            <a:off x="838200" y="395926"/>
            <a:ext cx="10515600" cy="6259398"/>
          </a:xfrm>
        </p:spPr>
        <p:txBody>
          <a:bodyPr>
            <a:normAutofit fontScale="70000" lnSpcReduction="20000"/>
          </a:bodyPr>
          <a:lstStyle/>
          <a:p>
            <a:pPr marL="0" indent="0">
              <a:buNone/>
            </a:pPr>
            <a:r>
              <a:rPr lang="hr-HR" dirty="0">
                <a:solidFill>
                  <a:srgbClr val="268A92"/>
                </a:solidFill>
                <a:latin typeface="Arial CE" panose="020B0604020202020204" pitchFamily="34" charset="-18"/>
              </a:rPr>
              <a:t>    POPIS OBVEZNIH KNJIŽEVNIH TEKSTOVA ZA CJELOVITO ČITANJE</a:t>
            </a:r>
          </a:p>
          <a:p>
            <a:r>
              <a:rPr lang="hr-HR" dirty="0">
                <a:solidFill>
                  <a:srgbClr val="268A92"/>
                </a:solidFill>
                <a:latin typeface="Arial CE" panose="020B0604020202020204" pitchFamily="34" charset="-18"/>
              </a:rPr>
              <a:t>1. i 2. razred osnovne škole:</a:t>
            </a:r>
          </a:p>
          <a:p>
            <a:r>
              <a:rPr lang="hr-HR" dirty="0" err="1">
                <a:solidFill>
                  <a:srgbClr val="268A92"/>
                </a:solidFill>
                <a:latin typeface="Arial CE" panose="020B0604020202020204" pitchFamily="34" charset="-18"/>
              </a:rPr>
              <a:t>Grimm</a:t>
            </a:r>
            <a:r>
              <a:rPr lang="hr-HR" dirty="0">
                <a:solidFill>
                  <a:srgbClr val="268A92"/>
                </a:solidFill>
                <a:latin typeface="Arial CE" panose="020B0604020202020204" pitchFamily="34" charset="-18"/>
              </a:rPr>
              <a:t>, </a:t>
            </a:r>
            <a:r>
              <a:rPr lang="hr-HR" dirty="0" err="1">
                <a:solidFill>
                  <a:srgbClr val="268A92"/>
                </a:solidFill>
                <a:latin typeface="Arial CE" panose="020B0604020202020204" pitchFamily="34" charset="-18"/>
              </a:rPr>
              <a:t>Jacob</a:t>
            </a:r>
            <a:r>
              <a:rPr lang="hr-HR" dirty="0">
                <a:solidFill>
                  <a:srgbClr val="268A92"/>
                </a:solidFill>
                <a:latin typeface="Arial CE" panose="020B0604020202020204" pitchFamily="34" charset="-18"/>
              </a:rPr>
              <a:t> i </a:t>
            </a:r>
            <a:r>
              <a:rPr lang="hr-HR" dirty="0" err="1">
                <a:solidFill>
                  <a:srgbClr val="268A92"/>
                </a:solidFill>
                <a:latin typeface="Arial CE" panose="020B0604020202020204" pitchFamily="34" charset="-18"/>
              </a:rPr>
              <a:t>Wilhelm</a:t>
            </a:r>
            <a:r>
              <a:rPr lang="hr-HR" dirty="0">
                <a:solidFill>
                  <a:srgbClr val="268A92"/>
                </a:solidFill>
                <a:latin typeface="Arial CE" panose="020B0604020202020204" pitchFamily="34" charset="-18"/>
              </a:rPr>
              <a:t>, Crvenkapica, Snjeguljica, </a:t>
            </a:r>
            <a:r>
              <a:rPr lang="hr-HR" dirty="0" err="1">
                <a:solidFill>
                  <a:srgbClr val="268A92"/>
                </a:solidFill>
                <a:latin typeface="Arial CE" panose="020B0604020202020204" pitchFamily="34" charset="-18"/>
              </a:rPr>
              <a:t>Trnoružica</a:t>
            </a:r>
            <a:endParaRPr lang="hr-HR" dirty="0">
              <a:solidFill>
                <a:srgbClr val="268A92"/>
              </a:solidFill>
              <a:latin typeface="Arial CE" panose="020B0604020202020204" pitchFamily="34" charset="-18"/>
            </a:endParaRPr>
          </a:p>
          <a:p>
            <a:r>
              <a:rPr lang="hr-HR" dirty="0" err="1">
                <a:solidFill>
                  <a:srgbClr val="268A92"/>
                </a:solidFill>
                <a:latin typeface="Arial CE" panose="020B0604020202020204" pitchFamily="34" charset="-18"/>
              </a:rPr>
              <a:t>Andresen</a:t>
            </a:r>
            <a:r>
              <a:rPr lang="hr-HR" dirty="0">
                <a:solidFill>
                  <a:srgbClr val="268A92"/>
                </a:solidFill>
                <a:latin typeface="Arial CE" panose="020B0604020202020204" pitchFamily="34" charset="-18"/>
              </a:rPr>
              <a:t>, </a:t>
            </a:r>
            <a:r>
              <a:rPr lang="hr-HR" dirty="0" err="1">
                <a:solidFill>
                  <a:srgbClr val="268A92"/>
                </a:solidFill>
                <a:latin typeface="Arial CE" panose="020B0604020202020204" pitchFamily="34" charset="-18"/>
              </a:rPr>
              <a:t>Hans</a:t>
            </a:r>
            <a:r>
              <a:rPr lang="hr-HR" dirty="0">
                <a:solidFill>
                  <a:srgbClr val="268A92"/>
                </a:solidFill>
                <a:latin typeface="Arial CE" panose="020B0604020202020204" pitchFamily="34" charset="-18"/>
              </a:rPr>
              <a:t> Christian, Carevo novo ruho, Ružno pače, Tratinčica</a:t>
            </a:r>
          </a:p>
          <a:p>
            <a:r>
              <a:rPr lang="hr-HR" dirty="0">
                <a:solidFill>
                  <a:srgbClr val="268A92"/>
                </a:solidFill>
                <a:latin typeface="Arial CE" panose="020B0604020202020204" pitchFamily="34" charset="-18"/>
              </a:rPr>
              <a:t>3., 4. i 5. razred osnovne škole:</a:t>
            </a:r>
          </a:p>
          <a:p>
            <a:r>
              <a:rPr lang="hr-HR" dirty="0">
                <a:solidFill>
                  <a:srgbClr val="268A92"/>
                </a:solidFill>
                <a:latin typeface="Arial CE" panose="020B0604020202020204" pitchFamily="34" charset="-18"/>
              </a:rPr>
              <a:t>Brlić-Mažuranić, Ivana, Čudnovate zgode šegrta Hlapića – 3.</a:t>
            </a:r>
          </a:p>
          <a:p>
            <a:r>
              <a:rPr lang="hr-HR" dirty="0">
                <a:solidFill>
                  <a:srgbClr val="268A92"/>
                </a:solidFill>
                <a:latin typeface="Arial CE" panose="020B0604020202020204" pitchFamily="34" charset="-18"/>
              </a:rPr>
              <a:t>Lovrak, Mato, Vlak u snijegu – 3.</a:t>
            </a:r>
          </a:p>
          <a:p>
            <a:r>
              <a:rPr lang="hr-HR" dirty="0">
                <a:solidFill>
                  <a:srgbClr val="268A92"/>
                </a:solidFill>
                <a:latin typeface="Arial CE" panose="020B0604020202020204" pitchFamily="34" charset="-18"/>
              </a:rPr>
              <a:t>Lovrak, Mato, Družba Pere Kvržice – 4.</a:t>
            </a:r>
          </a:p>
          <a:p>
            <a:r>
              <a:rPr lang="hr-HR" dirty="0" err="1">
                <a:solidFill>
                  <a:srgbClr val="268A92"/>
                </a:solidFill>
                <a:latin typeface="Arial CE" panose="020B0604020202020204" pitchFamily="34" charset="-18"/>
              </a:rPr>
              <a:t>Balog</a:t>
            </a:r>
            <a:r>
              <a:rPr lang="hr-HR" dirty="0">
                <a:solidFill>
                  <a:srgbClr val="268A92"/>
                </a:solidFill>
                <a:latin typeface="Arial CE" panose="020B0604020202020204" pitchFamily="34" charset="-18"/>
              </a:rPr>
              <a:t>, Zvonimir, izbor iz poezije – 4.</a:t>
            </a:r>
          </a:p>
          <a:p>
            <a:r>
              <a:rPr lang="hr-HR" dirty="0">
                <a:solidFill>
                  <a:srgbClr val="268A92"/>
                </a:solidFill>
                <a:latin typeface="Arial CE" panose="020B0604020202020204" pitchFamily="34" charset="-18"/>
              </a:rPr>
              <a:t>Vitez, </a:t>
            </a:r>
            <a:r>
              <a:rPr lang="hr-HR" dirty="0" err="1">
                <a:solidFill>
                  <a:srgbClr val="268A92"/>
                </a:solidFill>
                <a:latin typeface="Arial CE" panose="020B0604020202020204" pitchFamily="34" charset="-18"/>
              </a:rPr>
              <a:t>Grigor</a:t>
            </a:r>
            <a:r>
              <a:rPr lang="hr-HR" dirty="0">
                <a:solidFill>
                  <a:srgbClr val="268A92"/>
                </a:solidFill>
                <a:latin typeface="Arial CE" panose="020B0604020202020204" pitchFamily="34" charset="-18"/>
              </a:rPr>
              <a:t>, izbor iz poezije – 5.</a:t>
            </a:r>
          </a:p>
          <a:p>
            <a:r>
              <a:rPr lang="hr-HR" dirty="0">
                <a:solidFill>
                  <a:srgbClr val="268A92"/>
                </a:solidFill>
                <a:latin typeface="Arial CE" panose="020B0604020202020204" pitchFamily="34" charset="-18"/>
              </a:rPr>
              <a:t>Kušan, Ivan, Koko u Parizu – 5.</a:t>
            </a:r>
          </a:p>
          <a:p>
            <a:r>
              <a:rPr lang="hr-HR" dirty="0">
                <a:solidFill>
                  <a:srgbClr val="268A92"/>
                </a:solidFill>
                <a:latin typeface="Arial CE" panose="020B0604020202020204" pitchFamily="34" charset="-18"/>
              </a:rPr>
              <a:t>6., 7. i 8. razred osnovne škole:</a:t>
            </a:r>
          </a:p>
          <a:p>
            <a:r>
              <a:rPr lang="hr-HR" dirty="0">
                <a:solidFill>
                  <a:srgbClr val="268A92"/>
                </a:solidFill>
                <a:latin typeface="Arial CE" panose="020B0604020202020204" pitchFamily="34" charset="-18"/>
              </a:rPr>
              <a:t>Brlić-Mažuranić, Ivana, Priče iz davnine – 6.</a:t>
            </a:r>
          </a:p>
          <a:p>
            <a:r>
              <a:rPr lang="hr-HR" dirty="0">
                <a:solidFill>
                  <a:srgbClr val="268A92"/>
                </a:solidFill>
                <a:latin typeface="Arial CE" panose="020B0604020202020204" pitchFamily="34" charset="-18"/>
              </a:rPr>
              <a:t>Cesarić, </a:t>
            </a:r>
            <a:r>
              <a:rPr lang="hr-HR" dirty="0" err="1">
                <a:solidFill>
                  <a:srgbClr val="268A92"/>
                </a:solidFill>
                <a:latin typeface="Arial CE" panose="020B0604020202020204" pitchFamily="34" charset="-18"/>
              </a:rPr>
              <a:t>Dobriša</a:t>
            </a:r>
            <a:r>
              <a:rPr lang="hr-HR" dirty="0">
                <a:solidFill>
                  <a:srgbClr val="268A92"/>
                </a:solidFill>
                <a:latin typeface="Arial CE" panose="020B0604020202020204" pitchFamily="34" charset="-18"/>
              </a:rPr>
              <a:t>, izbor iz poezije – 6.</a:t>
            </a:r>
          </a:p>
          <a:p>
            <a:r>
              <a:rPr lang="hr-HR" dirty="0">
                <a:solidFill>
                  <a:srgbClr val="268A92"/>
                </a:solidFill>
                <a:latin typeface="Arial CE" panose="020B0604020202020204" pitchFamily="34" charset="-18"/>
              </a:rPr>
              <a:t>Gavran, Miro, Zaljubljen do ušiju – 7.</a:t>
            </a:r>
          </a:p>
          <a:p>
            <a:r>
              <a:rPr lang="hr-HR" dirty="0" err="1">
                <a:solidFill>
                  <a:srgbClr val="268A92"/>
                </a:solidFill>
                <a:latin typeface="Arial CE" panose="020B0604020202020204" pitchFamily="34" charset="-18"/>
              </a:rPr>
              <a:t>Glavašević</a:t>
            </a:r>
            <a:r>
              <a:rPr lang="hr-HR" dirty="0">
                <a:solidFill>
                  <a:srgbClr val="268A92"/>
                </a:solidFill>
                <a:latin typeface="Arial CE" panose="020B0604020202020204" pitchFamily="34" charset="-18"/>
              </a:rPr>
              <a:t>, Siniša, Priče iz Vukovara – 7.</a:t>
            </a:r>
          </a:p>
          <a:p>
            <a:r>
              <a:rPr lang="hr-HR" dirty="0" err="1">
                <a:solidFill>
                  <a:srgbClr val="268A92"/>
                </a:solidFill>
                <a:latin typeface="Arial CE" panose="020B0604020202020204" pitchFamily="34" charset="-18"/>
              </a:rPr>
              <a:t>Mihelčić</a:t>
            </a:r>
            <a:r>
              <a:rPr lang="hr-HR" dirty="0">
                <a:solidFill>
                  <a:srgbClr val="268A92"/>
                </a:solidFill>
                <a:latin typeface="Arial CE" panose="020B0604020202020204" pitchFamily="34" charset="-18"/>
              </a:rPr>
              <a:t>, Nada, Zeleni pas – 8.</a:t>
            </a:r>
          </a:p>
          <a:p>
            <a:r>
              <a:rPr lang="hr-HR" dirty="0" err="1">
                <a:solidFill>
                  <a:srgbClr val="268A92"/>
                </a:solidFill>
                <a:latin typeface="Arial CE" panose="020B0604020202020204" pitchFamily="34" charset="-18"/>
              </a:rPr>
              <a:t>Pavličić</a:t>
            </a:r>
            <a:r>
              <a:rPr lang="hr-HR" dirty="0">
                <a:solidFill>
                  <a:srgbClr val="268A92"/>
                </a:solidFill>
                <a:latin typeface="Arial CE" panose="020B0604020202020204" pitchFamily="34" charset="-18"/>
              </a:rPr>
              <a:t>, Pavao, Trojica u Trnju – 8.</a:t>
            </a:r>
          </a:p>
          <a:p>
            <a:endParaRPr lang="hr-HR" dirty="0">
              <a:solidFill>
                <a:srgbClr val="268A92"/>
              </a:solidFill>
              <a:latin typeface="Arial CE" panose="020B0604020202020204" pitchFamily="34" charset="-18"/>
            </a:endParaRPr>
          </a:p>
        </p:txBody>
      </p:sp>
    </p:spTree>
    <p:extLst>
      <p:ext uri="{BB962C8B-B14F-4D97-AF65-F5344CB8AC3E}">
        <p14:creationId xmlns:p14="http://schemas.microsoft.com/office/powerpoint/2010/main" val="3662548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on 3">
            <a:extLst>
              <a:ext uri="{FF2B5EF4-FFF2-40B4-BE49-F238E27FC236}">
                <a16:creationId xmlns:a16="http://schemas.microsoft.com/office/drawing/2014/main" id="{1917B81F-242E-4543-B0AE-F18650EAFE5A}"/>
              </a:ext>
            </a:extLst>
          </p:cNvPr>
          <p:cNvGraphicFramePr/>
          <p:nvPr>
            <p:extLst>
              <p:ext uri="{D42A27DB-BD31-4B8C-83A1-F6EECF244321}">
                <p14:modId xmlns:p14="http://schemas.microsoft.com/office/powerpoint/2010/main" val="764588898"/>
              </p:ext>
            </p:extLst>
          </p:nvPr>
        </p:nvGraphicFramePr>
        <p:xfrm>
          <a:off x="515816" y="1031752"/>
          <a:ext cx="10755983" cy="5472743"/>
        </p:xfrm>
        <a:graphic>
          <a:graphicData uri="http://schemas.openxmlformats.org/drawingml/2006/chart">
            <c:chart xmlns:c="http://schemas.openxmlformats.org/drawingml/2006/chart" xmlns:r="http://schemas.openxmlformats.org/officeDocument/2006/relationships" r:id="rId2"/>
          </a:graphicData>
        </a:graphic>
      </p:graphicFrame>
      <p:sp>
        <p:nvSpPr>
          <p:cNvPr id="5" name="Pravokutnik 4">
            <a:extLst>
              <a:ext uri="{FF2B5EF4-FFF2-40B4-BE49-F238E27FC236}">
                <a16:creationId xmlns:a16="http://schemas.microsoft.com/office/drawing/2014/main" id="{ED18B1EF-A545-4C27-A556-5C72EB165385}"/>
              </a:ext>
            </a:extLst>
          </p:cNvPr>
          <p:cNvSpPr/>
          <p:nvPr/>
        </p:nvSpPr>
        <p:spPr>
          <a:xfrm>
            <a:off x="7819649" y="1551017"/>
            <a:ext cx="3172005" cy="1107996"/>
          </a:xfrm>
          <a:prstGeom prst="rect">
            <a:avLst/>
          </a:prstGeom>
          <a:solidFill>
            <a:schemeClr val="bg1"/>
          </a:solidFill>
        </p:spPr>
        <p:txBody>
          <a:bodyPr wrap="square" lIns="91440" tIns="45720" rIns="91440" bIns="45720">
            <a:spAutoFit/>
          </a:bodyPr>
          <a:lstStyle/>
          <a:p>
            <a:pPr algn="ctr"/>
            <a:r>
              <a:rPr lang="hr-HR"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Ostalo:</a:t>
            </a:r>
          </a:p>
          <a:p>
            <a:pPr algn="ctr"/>
            <a:r>
              <a:rPr lang="hr-HR"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rPr>
              <a:t>Troje ih navodi da su naučili u 3.</a:t>
            </a:r>
          </a:p>
          <a:p>
            <a:pPr algn="ctr"/>
            <a:endParaRPr lang="hr-HR" sz="1200" b="0" cap="none" spc="0" dirty="0">
              <a:ln w="0"/>
              <a:solidFill>
                <a:srgbClr val="187270"/>
              </a:solidFill>
              <a:effectLst>
                <a:outerShdw blurRad="38100" dist="19050" dir="2700000" algn="tl" rotWithShape="0">
                  <a:schemeClr val="dk1">
                    <a:alpha val="40000"/>
                  </a:schemeClr>
                </a:outerShdw>
              </a:effectLst>
              <a:latin typeface="Arial Black" panose="020B0A04020102020204" pitchFamily="34" charset="0"/>
            </a:endParaRPr>
          </a:p>
        </p:txBody>
      </p:sp>
      <p:sp>
        <p:nvSpPr>
          <p:cNvPr id="6" name="Naslov 5">
            <a:extLst>
              <a:ext uri="{FF2B5EF4-FFF2-40B4-BE49-F238E27FC236}">
                <a16:creationId xmlns:a16="http://schemas.microsoft.com/office/drawing/2014/main" id="{69EED8A9-6FD7-40B5-9D82-A6B90C5C7455}"/>
              </a:ext>
            </a:extLst>
          </p:cNvPr>
          <p:cNvSpPr>
            <a:spLocks noGrp="1"/>
          </p:cNvSpPr>
          <p:nvPr>
            <p:ph type="title"/>
          </p:nvPr>
        </p:nvSpPr>
        <p:spPr>
          <a:xfrm>
            <a:off x="1318846" y="0"/>
            <a:ext cx="10515600" cy="1325563"/>
          </a:xfrm>
        </p:spPr>
        <p:txBody>
          <a:bodyPr/>
          <a:lstStyle/>
          <a:p>
            <a:pPr algn="ctr"/>
            <a:r>
              <a:rPr lang="hr-HR" dirty="0">
                <a:solidFill>
                  <a:srgbClr val="187270"/>
                </a:solidFill>
                <a:latin typeface="Arial Black" panose="020B0A04020102020204" pitchFamily="34" charset="0"/>
                <a:cs typeface="Aharoni" panose="02010803020104030203" pitchFamily="2" charset="-79"/>
              </a:rPr>
              <a:t>1. Kada si naučila/naučio čitati?</a:t>
            </a:r>
          </a:p>
        </p:txBody>
      </p:sp>
    </p:spTree>
    <p:extLst>
      <p:ext uri="{BB962C8B-B14F-4D97-AF65-F5344CB8AC3E}">
        <p14:creationId xmlns:p14="http://schemas.microsoft.com/office/powerpoint/2010/main" val="91823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4">
            <a:extLst>
              <a:ext uri="{FF2B5EF4-FFF2-40B4-BE49-F238E27FC236}">
                <a16:creationId xmlns:a16="http://schemas.microsoft.com/office/drawing/2014/main" id="{2FC474A6-F9AE-4C41-B923-C137B66FE763}"/>
              </a:ext>
            </a:extLst>
          </p:cNvPr>
          <p:cNvGraphicFramePr/>
          <p:nvPr>
            <p:extLst>
              <p:ext uri="{D42A27DB-BD31-4B8C-83A1-F6EECF244321}">
                <p14:modId xmlns:p14="http://schemas.microsoft.com/office/powerpoint/2010/main" val="2323180596"/>
              </p:ext>
            </p:extLst>
          </p:nvPr>
        </p:nvGraphicFramePr>
        <p:xfrm>
          <a:off x="838986" y="945910"/>
          <a:ext cx="10369483" cy="5794256"/>
        </p:xfrm>
        <a:graphic>
          <a:graphicData uri="http://schemas.openxmlformats.org/drawingml/2006/chart">
            <c:chart xmlns:c="http://schemas.openxmlformats.org/drawingml/2006/chart" xmlns:r="http://schemas.openxmlformats.org/officeDocument/2006/relationships" r:id="rId2"/>
          </a:graphicData>
        </a:graphic>
      </p:graphicFrame>
      <p:sp>
        <p:nvSpPr>
          <p:cNvPr id="8" name="Naslov 7">
            <a:extLst>
              <a:ext uri="{FF2B5EF4-FFF2-40B4-BE49-F238E27FC236}">
                <a16:creationId xmlns:a16="http://schemas.microsoft.com/office/drawing/2014/main" id="{F3C341CC-F969-409E-94A8-A529C3B7702F}"/>
              </a:ext>
            </a:extLst>
          </p:cNvPr>
          <p:cNvSpPr>
            <a:spLocks noGrp="1"/>
          </p:cNvSpPr>
          <p:nvPr>
            <p:ph type="title"/>
          </p:nvPr>
        </p:nvSpPr>
        <p:spPr>
          <a:xfrm>
            <a:off x="838200" y="365125"/>
            <a:ext cx="10515600" cy="709531"/>
          </a:xfrm>
          <a:solidFill>
            <a:schemeClr val="bg1"/>
          </a:solidFill>
        </p:spPr>
        <p:txBody>
          <a:bodyPr/>
          <a:lstStyle/>
          <a:p>
            <a:pPr algn="ctr"/>
            <a:r>
              <a:rPr lang="hr-HR" dirty="0">
                <a:solidFill>
                  <a:srgbClr val="187270"/>
                </a:solidFill>
                <a:latin typeface="Arial Black" panose="020B0A04020102020204" pitchFamily="34" charset="0"/>
              </a:rPr>
              <a:t>2. Voliš li čitati?</a:t>
            </a:r>
          </a:p>
        </p:txBody>
      </p:sp>
    </p:spTree>
    <p:extLst>
      <p:ext uri="{BB962C8B-B14F-4D97-AF65-F5344CB8AC3E}">
        <p14:creationId xmlns:p14="http://schemas.microsoft.com/office/powerpoint/2010/main" val="2208883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4">
            <a:extLst>
              <a:ext uri="{FF2B5EF4-FFF2-40B4-BE49-F238E27FC236}">
                <a16:creationId xmlns:a16="http://schemas.microsoft.com/office/drawing/2014/main" id="{2FC474A6-F9AE-4C41-B923-C137B66FE763}"/>
              </a:ext>
            </a:extLst>
          </p:cNvPr>
          <p:cNvGraphicFramePr/>
          <p:nvPr>
            <p:extLst>
              <p:ext uri="{D42A27DB-BD31-4B8C-83A1-F6EECF244321}">
                <p14:modId xmlns:p14="http://schemas.microsoft.com/office/powerpoint/2010/main" val="1607480344"/>
              </p:ext>
            </p:extLst>
          </p:nvPr>
        </p:nvGraphicFramePr>
        <p:xfrm>
          <a:off x="838986" y="895546"/>
          <a:ext cx="10369483" cy="5844619"/>
        </p:xfrm>
        <a:graphic>
          <a:graphicData uri="http://schemas.openxmlformats.org/drawingml/2006/chart">
            <c:chart xmlns:c="http://schemas.openxmlformats.org/drawingml/2006/chart" xmlns:r="http://schemas.openxmlformats.org/officeDocument/2006/relationships" r:id="rId2"/>
          </a:graphicData>
        </a:graphic>
      </p:graphicFrame>
      <p:sp>
        <p:nvSpPr>
          <p:cNvPr id="8" name="Naslov 7">
            <a:extLst>
              <a:ext uri="{FF2B5EF4-FFF2-40B4-BE49-F238E27FC236}">
                <a16:creationId xmlns:a16="http://schemas.microsoft.com/office/drawing/2014/main" id="{F3C341CC-F969-409E-94A8-A529C3B7702F}"/>
              </a:ext>
            </a:extLst>
          </p:cNvPr>
          <p:cNvSpPr>
            <a:spLocks noGrp="1"/>
          </p:cNvSpPr>
          <p:nvPr>
            <p:ph type="title"/>
          </p:nvPr>
        </p:nvSpPr>
        <p:spPr>
          <a:xfrm>
            <a:off x="743932" y="138882"/>
            <a:ext cx="10515600" cy="709531"/>
          </a:xfrm>
          <a:solidFill>
            <a:schemeClr val="bg1"/>
          </a:solidFill>
        </p:spPr>
        <p:txBody>
          <a:bodyPr/>
          <a:lstStyle/>
          <a:p>
            <a:pPr algn="ctr"/>
            <a:r>
              <a:rPr lang="hr-HR" dirty="0">
                <a:solidFill>
                  <a:srgbClr val="187270"/>
                </a:solidFill>
                <a:latin typeface="Arial Black" panose="020B0A04020102020204" pitchFamily="34" charset="0"/>
              </a:rPr>
              <a:t>3. Čitanje mi je:</a:t>
            </a:r>
          </a:p>
        </p:txBody>
      </p:sp>
    </p:spTree>
    <p:extLst>
      <p:ext uri="{BB962C8B-B14F-4D97-AF65-F5344CB8AC3E}">
        <p14:creationId xmlns:p14="http://schemas.microsoft.com/office/powerpoint/2010/main" val="4282048848"/>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9949</TotalTime>
  <Words>2287</Words>
  <Application>Microsoft Office PowerPoint</Application>
  <PresentationFormat>Široki zaslon</PresentationFormat>
  <Paragraphs>400</Paragraphs>
  <Slides>38</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38</vt:i4>
      </vt:variant>
    </vt:vector>
  </HeadingPairs>
  <TitlesOfParts>
    <vt:vector size="44" baseType="lpstr">
      <vt:lpstr>Arial</vt:lpstr>
      <vt:lpstr>Arial Black</vt:lpstr>
      <vt:lpstr>Arial CE</vt:lpstr>
      <vt:lpstr>Calibri</vt:lpstr>
      <vt:lpstr>Calibri Light</vt:lpstr>
      <vt:lpstr>Tema sustava Office</vt:lpstr>
      <vt:lpstr>NAVIKE ČITANJA UČENIKA OSNOVNOŠKOLSKE DOBI 1. DO 4. RAZRED</vt:lpstr>
      <vt:lpstr>SAŽETAK</vt:lpstr>
      <vt:lpstr>METODOLOGIJA I ISPITANICI</vt:lpstr>
      <vt:lpstr>HIPOTEZA </vt:lpstr>
      <vt:lpstr>PowerPoint prezentacija</vt:lpstr>
      <vt:lpstr>PowerPoint prezentacija</vt:lpstr>
      <vt:lpstr>1. Kada si naučila/naučio čitati?</vt:lpstr>
      <vt:lpstr>2. Voliš li čitati?</vt:lpstr>
      <vt:lpstr>3. Čitanje mi je:</vt:lpstr>
      <vt:lpstr>4. Tko ti je čitao kada si bila mala/ mali?</vt:lpstr>
      <vt:lpstr>5. Jesi li za rođendane dobivala/dobivao knjigu na poklon?</vt:lpstr>
      <vt:lpstr>6. Koga u obitelji najčešće viđaš da čita?</vt:lpstr>
      <vt:lpstr>7. Kada si prvi put posjetila/posjetio bilo koju  knjižnicu?</vt:lpstr>
      <vt:lpstr>8. Knjižnica u tvojoj školi radi:</vt:lpstr>
      <vt:lpstr>9. Posjećuješ li školsku knjižnicu?</vt:lpstr>
      <vt:lpstr>10. Što ti se najviše sviđa u školskoj knjižnici?</vt:lpstr>
      <vt:lpstr>11. Jesi li učlanjena/učlanjen i u neku drugu knjižnicu osim školske?</vt:lpstr>
      <vt:lpstr> 12. Što najradije radiš u slobodno vrijeme?</vt:lpstr>
      <vt:lpstr>12. Što najradije radiš u slobodno vrijeme?  Ostalo </vt:lpstr>
      <vt:lpstr>13. Koliko knjiga mjesečno pročitaš?</vt:lpstr>
      <vt:lpstr>14. Čitaš li knjige izvan lektire?</vt:lpstr>
      <vt:lpstr>15. Čitaš li lektire sama/sam?</vt:lpstr>
      <vt:lpstr>16. Koji su ti od sljedećih pisaca poznati?</vt:lpstr>
      <vt:lpstr>17. Misliš li da je tvojim roditeljima važno da redovno čitaš?</vt:lpstr>
      <vt:lpstr>18. Sramiš li se glasno čitati pred razredom?</vt:lpstr>
      <vt:lpstr>19. Bi li voljela/volio napisati svoju knjigu koju bi svi čitali?</vt:lpstr>
      <vt:lpstr>20. Što više knjiga pročitaš to si pametniji. Slažeš li se s ovom tvrdnjom?</vt:lpstr>
      <vt:lpstr>21. Koju bi si ocjenu dala/dao iz čitanja?</vt:lpstr>
      <vt:lpstr>22. Pametni telefon/tablet/računalo najčešće koristiš za:</vt:lpstr>
      <vt:lpstr>23.  Koje bi knjige trebale biti za lektiru?</vt:lpstr>
      <vt:lpstr>24. Koju bi knjigu trebalo kupiti za školsku knjižnicu? Napiši naslov. (2053)</vt:lpstr>
      <vt:lpstr>24. Koju bi knjigu trebalo kupiti za školsku knjižnicu?</vt:lpstr>
      <vt:lpstr>25. Bi li više čitao kada bi umjesto zadane lektire mogao pročitati bilo koju knjigu?</vt:lpstr>
      <vt:lpstr>26. Što te kod knjige najviše privlači?</vt:lpstr>
      <vt:lpstr>27.  Što te od knjige najviše može odbiti?</vt:lpstr>
      <vt:lpstr>28. Navedi najzanimljiviju lektiru koju si pročitala/pročitao.</vt:lpstr>
      <vt:lpstr>ZAKLJUČNO</vt:lpstr>
      <vt:lpstr>ZAKLJUČNO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NAVIKE ČITANJA UČENIKA OSNOVNOŠKOLSKE DOBI</dc:title>
  <dc:creator>Korisnik</dc:creator>
  <cp:lastModifiedBy>Amadea Draguzet</cp:lastModifiedBy>
  <cp:revision>75</cp:revision>
  <dcterms:created xsi:type="dcterms:W3CDTF">2023-08-21T06:42:56Z</dcterms:created>
  <dcterms:modified xsi:type="dcterms:W3CDTF">2023-09-20T14:52:55Z</dcterms:modified>
</cp:coreProperties>
</file>